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doc" ContentType="application/msword"/>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66"/>
  </p:notesMasterIdLst>
  <p:handoutMasterIdLst>
    <p:handoutMasterId r:id="rId67"/>
  </p:handoutMasterIdLst>
  <p:sldIdLst>
    <p:sldId id="258" r:id="rId2"/>
    <p:sldId id="256" r:id="rId3"/>
    <p:sldId id="257" r:id="rId4"/>
    <p:sldId id="271" r:id="rId5"/>
    <p:sldId id="267" r:id="rId6"/>
    <p:sldId id="292" r:id="rId7"/>
    <p:sldId id="268" r:id="rId8"/>
    <p:sldId id="269" r:id="rId9"/>
    <p:sldId id="270" r:id="rId10"/>
    <p:sldId id="277" r:id="rId11"/>
    <p:sldId id="278" r:id="rId12"/>
    <p:sldId id="301" r:id="rId13"/>
    <p:sldId id="290" r:id="rId14"/>
    <p:sldId id="280" r:id="rId15"/>
    <p:sldId id="272" r:id="rId16"/>
    <p:sldId id="261" r:id="rId17"/>
    <p:sldId id="262" r:id="rId18"/>
    <p:sldId id="263" r:id="rId19"/>
    <p:sldId id="264" r:id="rId20"/>
    <p:sldId id="259" r:id="rId21"/>
    <p:sldId id="260" r:id="rId22"/>
    <p:sldId id="279" r:id="rId23"/>
    <p:sldId id="273" r:id="rId24"/>
    <p:sldId id="318" r:id="rId25"/>
    <p:sldId id="265" r:id="rId26"/>
    <p:sldId id="274" r:id="rId27"/>
    <p:sldId id="281" r:id="rId28"/>
    <p:sldId id="282" r:id="rId29"/>
    <p:sldId id="283" r:id="rId30"/>
    <p:sldId id="266" r:id="rId31"/>
    <p:sldId id="284" r:id="rId32"/>
    <p:sldId id="285" r:id="rId33"/>
    <p:sldId id="286" r:id="rId34"/>
    <p:sldId id="287" r:id="rId35"/>
    <p:sldId id="288" r:id="rId36"/>
    <p:sldId id="319" r:id="rId37"/>
    <p:sldId id="295" r:id="rId38"/>
    <p:sldId id="296" r:id="rId39"/>
    <p:sldId id="297" r:id="rId40"/>
    <p:sldId id="320" r:id="rId41"/>
    <p:sldId id="298" r:id="rId42"/>
    <p:sldId id="299" r:id="rId43"/>
    <p:sldId id="289" r:id="rId44"/>
    <p:sldId id="306" r:id="rId45"/>
    <p:sldId id="293" r:id="rId46"/>
    <p:sldId id="294" r:id="rId47"/>
    <p:sldId id="303" r:id="rId48"/>
    <p:sldId id="304" r:id="rId49"/>
    <p:sldId id="307" r:id="rId50"/>
    <p:sldId id="321" r:id="rId51"/>
    <p:sldId id="300" r:id="rId52"/>
    <p:sldId id="308" r:id="rId53"/>
    <p:sldId id="310" r:id="rId54"/>
    <p:sldId id="311" r:id="rId55"/>
    <p:sldId id="309" r:id="rId56"/>
    <p:sldId id="312" r:id="rId57"/>
    <p:sldId id="322" r:id="rId58"/>
    <p:sldId id="313" r:id="rId59"/>
    <p:sldId id="314" r:id="rId60"/>
    <p:sldId id="315" r:id="rId61"/>
    <p:sldId id="316" r:id="rId62"/>
    <p:sldId id="323" r:id="rId63"/>
    <p:sldId id="324" r:id="rId64"/>
    <p:sldId id="317" r:id="rId65"/>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FF"/>
    <a:srgbClr val="9900CC"/>
    <a:srgbClr val="FFFF66"/>
    <a:srgbClr val="F9F9F9"/>
    <a:srgbClr val="92A9EA"/>
    <a:srgbClr val="FF6699"/>
    <a:srgbClr val="003399"/>
    <a:srgbClr val="00FFFF"/>
    <a:srgbClr val="D660BD"/>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59" autoAdjust="0"/>
    <p:restoredTop sz="86441" autoAdjust="0"/>
  </p:normalViewPr>
  <p:slideViewPr>
    <p:cSldViewPr>
      <p:cViewPr varScale="1">
        <p:scale>
          <a:sx n="73" d="100"/>
          <a:sy n="73" d="100"/>
        </p:scale>
        <p:origin x="-1746" y="-102"/>
      </p:cViewPr>
      <p:guideLst>
        <p:guide orient="horz" pos="2160"/>
        <p:guide pos="2880"/>
      </p:guideLst>
    </p:cSldViewPr>
  </p:slideViewPr>
  <p:outlineViewPr>
    <p:cViewPr>
      <p:scale>
        <a:sx n="33" d="100"/>
        <a:sy n="33" d="100"/>
      </p:scale>
      <p:origin x="258" y="8799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0840B4-F595-4DF5-8C2A-0529ABE84F40}" type="doc">
      <dgm:prSet loTypeId="urn:microsoft.com/office/officeart/2005/8/layout/radial4" loCatId="relationship" qsTypeId="urn:microsoft.com/office/officeart/2005/8/quickstyle/simple1" qsCatId="simple" csTypeId="urn:microsoft.com/office/officeart/2005/8/colors/accent4_5" csCatId="accent4" phldr="1"/>
      <dgm:spPr/>
      <dgm:t>
        <a:bodyPr/>
        <a:lstStyle/>
        <a:p>
          <a:endParaRPr lang="en-US"/>
        </a:p>
      </dgm:t>
    </dgm:pt>
    <dgm:pt modelId="{746780C1-DF90-45E3-94A5-C0B8E8DF943F}">
      <dgm:prSet phldrT="[Text]"/>
      <dgm:spPr/>
      <dgm:t>
        <a:bodyPr/>
        <a:lstStyle/>
        <a:p>
          <a:r>
            <a:rPr lang="en-US" dirty="0" smtClean="0"/>
            <a:t>GRS</a:t>
          </a:r>
          <a:endParaRPr lang="en-US" dirty="0"/>
        </a:p>
      </dgm:t>
    </dgm:pt>
    <dgm:pt modelId="{0F165F3A-ACD8-4800-9B0B-61871D7BBC10}" type="parTrans" cxnId="{BB4F2CF4-1E34-4CF7-8E2D-B7CCD1E73C3F}">
      <dgm:prSet/>
      <dgm:spPr/>
      <dgm:t>
        <a:bodyPr/>
        <a:lstStyle/>
        <a:p>
          <a:endParaRPr lang="en-US"/>
        </a:p>
      </dgm:t>
    </dgm:pt>
    <dgm:pt modelId="{2A26DC47-63E5-485B-B2C4-71E16F1AA75E}" type="sibTrans" cxnId="{BB4F2CF4-1E34-4CF7-8E2D-B7CCD1E73C3F}">
      <dgm:prSet/>
      <dgm:spPr/>
      <dgm:t>
        <a:bodyPr/>
        <a:lstStyle/>
        <a:p>
          <a:endParaRPr lang="en-US"/>
        </a:p>
      </dgm:t>
    </dgm:pt>
    <dgm:pt modelId="{C21D7E18-DA05-4E8E-9B67-B7A178941DAD}">
      <dgm:prSet phldrT="[Text]"/>
      <dgm:spPr/>
      <dgm:t>
        <a:bodyPr/>
        <a:lstStyle/>
        <a:p>
          <a:r>
            <a:rPr lang="en-US" b="1" dirty="0" smtClean="0">
              <a:solidFill>
                <a:schemeClr val="bg1"/>
              </a:solidFill>
            </a:rPr>
            <a:t>To what extent are the storms on Jupiter different from the storms on Earth?</a:t>
          </a:r>
          <a:endParaRPr lang="en-US" dirty="0"/>
        </a:p>
      </dgm:t>
    </dgm:pt>
    <dgm:pt modelId="{A67845FD-8E6C-45F8-81DB-1DA7C821C7A8}" type="parTrans" cxnId="{00F5B80F-26AD-4AB2-A012-78FD74E08A3E}">
      <dgm:prSet/>
      <dgm:spPr/>
      <dgm:t>
        <a:bodyPr/>
        <a:lstStyle/>
        <a:p>
          <a:endParaRPr lang="en-US" dirty="0"/>
        </a:p>
      </dgm:t>
    </dgm:pt>
    <dgm:pt modelId="{EB67D3CD-DE9D-417C-B2E8-6BBB532C6747}" type="sibTrans" cxnId="{00F5B80F-26AD-4AB2-A012-78FD74E08A3E}">
      <dgm:prSet/>
      <dgm:spPr/>
      <dgm:t>
        <a:bodyPr/>
        <a:lstStyle/>
        <a:p>
          <a:endParaRPr lang="en-US"/>
        </a:p>
      </dgm:t>
    </dgm:pt>
    <dgm:pt modelId="{A8FFCDF0-2F37-4596-A4F6-083743311C8E}">
      <dgm:prSet phldrT="[Text]"/>
      <dgm:spPr/>
      <dgm:t>
        <a:bodyPr/>
        <a:lstStyle/>
        <a:p>
          <a:r>
            <a:rPr lang="en-US" b="1" dirty="0" smtClean="0">
              <a:solidFill>
                <a:schemeClr val="bg1"/>
              </a:solidFill>
            </a:rPr>
            <a:t>How do scientists monitor Jupiter’s GRS?</a:t>
          </a:r>
          <a:endParaRPr lang="en-US" dirty="0"/>
        </a:p>
      </dgm:t>
    </dgm:pt>
    <dgm:pt modelId="{05E5486D-57CE-443F-B2F6-8205785FE7D8}" type="parTrans" cxnId="{2ED40016-B1E4-4AD4-B572-62A4E77F329C}">
      <dgm:prSet/>
      <dgm:spPr/>
      <dgm:t>
        <a:bodyPr/>
        <a:lstStyle/>
        <a:p>
          <a:endParaRPr lang="en-US" dirty="0"/>
        </a:p>
      </dgm:t>
    </dgm:pt>
    <dgm:pt modelId="{F7D00E54-9E64-425C-A700-F36690C698DE}" type="sibTrans" cxnId="{2ED40016-B1E4-4AD4-B572-62A4E77F329C}">
      <dgm:prSet/>
      <dgm:spPr/>
      <dgm:t>
        <a:bodyPr/>
        <a:lstStyle/>
        <a:p>
          <a:endParaRPr lang="en-US"/>
        </a:p>
      </dgm:t>
    </dgm:pt>
    <dgm:pt modelId="{F95A7950-1DFB-4F58-96EA-C38B9964F099}">
      <dgm:prSet phldrT="[Text]"/>
      <dgm:spPr/>
      <dgm:t>
        <a:bodyPr/>
        <a:lstStyle/>
        <a:p>
          <a:r>
            <a:rPr lang="en-US" b="1" dirty="0" smtClean="0">
              <a:solidFill>
                <a:schemeClr val="bg1"/>
              </a:solidFill>
            </a:rPr>
            <a:t>What are some of the GRS’s  greatest characteristics?</a:t>
          </a:r>
          <a:endParaRPr lang="en-US" dirty="0"/>
        </a:p>
      </dgm:t>
    </dgm:pt>
    <dgm:pt modelId="{ACF8387D-8664-4B9F-9875-2333BA42C6B5}" type="parTrans" cxnId="{053BB1B1-5F4D-48A6-9840-8AE345EC615D}">
      <dgm:prSet/>
      <dgm:spPr/>
      <dgm:t>
        <a:bodyPr/>
        <a:lstStyle/>
        <a:p>
          <a:endParaRPr lang="en-US" dirty="0"/>
        </a:p>
      </dgm:t>
    </dgm:pt>
    <dgm:pt modelId="{A28C2323-2973-4710-93B8-4E20F86DC1F7}" type="sibTrans" cxnId="{053BB1B1-5F4D-48A6-9840-8AE345EC615D}">
      <dgm:prSet/>
      <dgm:spPr/>
      <dgm:t>
        <a:bodyPr/>
        <a:lstStyle/>
        <a:p>
          <a:endParaRPr lang="en-US"/>
        </a:p>
      </dgm:t>
    </dgm:pt>
    <dgm:pt modelId="{AF799039-4F12-4894-8A51-B3EFD7466801}">
      <dgm:prSet phldrT="[Text]" custScaleX="114581" custScaleY="63182" custRadScaleRad="128192" custRadScaleInc="148290"/>
      <dgm:spPr/>
      <dgm:t>
        <a:bodyPr/>
        <a:lstStyle/>
        <a:p>
          <a:endParaRPr lang="en-US" dirty="0"/>
        </a:p>
      </dgm:t>
    </dgm:pt>
    <dgm:pt modelId="{E992D2A3-F56A-4D6D-B6D9-C0185E0D2690}" type="parTrans" cxnId="{219704CE-FBA1-4F23-AFF1-C737A07D32CA}">
      <dgm:prSet/>
      <dgm:spPr/>
      <dgm:t>
        <a:bodyPr/>
        <a:lstStyle/>
        <a:p>
          <a:endParaRPr lang="en-US"/>
        </a:p>
      </dgm:t>
    </dgm:pt>
    <dgm:pt modelId="{5A1F1579-BB95-48EB-B629-7FB8BE928B8D}" type="sibTrans" cxnId="{219704CE-FBA1-4F23-AFF1-C737A07D32CA}">
      <dgm:prSet/>
      <dgm:spPr/>
      <dgm:t>
        <a:bodyPr/>
        <a:lstStyle/>
        <a:p>
          <a:endParaRPr lang="en-US"/>
        </a:p>
      </dgm:t>
    </dgm:pt>
    <dgm:pt modelId="{B213EDE3-F559-4FAA-B249-DBDB55EE1FA0}">
      <dgm:prSet phldrT="[Text]" custScaleX="114581" custScaleY="63182" custRadScaleRad="128192" custRadScaleInc="148290"/>
      <dgm:spPr/>
      <dgm:t>
        <a:bodyPr/>
        <a:lstStyle/>
        <a:p>
          <a:endParaRPr lang="en-US" dirty="0"/>
        </a:p>
      </dgm:t>
    </dgm:pt>
    <dgm:pt modelId="{587FC788-02AD-42FD-843C-00E438486916}" type="parTrans" cxnId="{099B8DAE-2607-4519-A474-C08D61CD77A2}">
      <dgm:prSet/>
      <dgm:spPr/>
      <dgm:t>
        <a:bodyPr/>
        <a:lstStyle/>
        <a:p>
          <a:endParaRPr lang="en-US"/>
        </a:p>
      </dgm:t>
    </dgm:pt>
    <dgm:pt modelId="{6A109A33-6457-46A3-8AFE-40EC843BD6CD}" type="sibTrans" cxnId="{099B8DAE-2607-4519-A474-C08D61CD77A2}">
      <dgm:prSet/>
      <dgm:spPr/>
      <dgm:t>
        <a:bodyPr/>
        <a:lstStyle/>
        <a:p>
          <a:endParaRPr lang="en-US"/>
        </a:p>
      </dgm:t>
    </dgm:pt>
    <dgm:pt modelId="{C628CDED-A85C-4740-8AE1-67AAD9D946F2}">
      <dgm:prSet/>
      <dgm:spPr/>
      <dgm:t>
        <a:bodyPr/>
        <a:lstStyle/>
        <a:p>
          <a:r>
            <a:rPr lang="en-US" b="1" dirty="0" smtClean="0">
              <a:solidFill>
                <a:schemeClr val="bg1"/>
              </a:solidFill>
            </a:rPr>
            <a:t>Explain some similarities between the GRS and the LRS?</a:t>
          </a:r>
          <a:endParaRPr lang="en-US" b="1" dirty="0">
            <a:solidFill>
              <a:schemeClr val="bg1"/>
            </a:solidFill>
          </a:endParaRPr>
        </a:p>
      </dgm:t>
    </dgm:pt>
    <dgm:pt modelId="{E1FDB197-58C6-4F32-939B-D6712987160C}" type="parTrans" cxnId="{B03E10EE-201D-4D66-89A0-2884526451FC}">
      <dgm:prSet/>
      <dgm:spPr/>
      <dgm:t>
        <a:bodyPr/>
        <a:lstStyle/>
        <a:p>
          <a:endParaRPr lang="en-US" dirty="0"/>
        </a:p>
      </dgm:t>
    </dgm:pt>
    <dgm:pt modelId="{8F2C602C-3C85-4633-9D50-5CD4F75B7FA3}" type="sibTrans" cxnId="{B03E10EE-201D-4D66-89A0-2884526451FC}">
      <dgm:prSet/>
      <dgm:spPr/>
      <dgm:t>
        <a:bodyPr/>
        <a:lstStyle/>
        <a:p>
          <a:endParaRPr lang="en-US"/>
        </a:p>
      </dgm:t>
    </dgm:pt>
    <dgm:pt modelId="{4FD35B5B-7715-42F5-B57A-FCEFF450666E}" type="pres">
      <dgm:prSet presAssocID="{C30840B4-F595-4DF5-8C2A-0529ABE84F40}" presName="cycle" presStyleCnt="0">
        <dgm:presLayoutVars>
          <dgm:chMax val="1"/>
          <dgm:dir/>
          <dgm:animLvl val="ctr"/>
          <dgm:resizeHandles val="exact"/>
        </dgm:presLayoutVars>
      </dgm:prSet>
      <dgm:spPr/>
      <dgm:t>
        <a:bodyPr/>
        <a:lstStyle/>
        <a:p>
          <a:endParaRPr lang="en-US"/>
        </a:p>
      </dgm:t>
    </dgm:pt>
    <dgm:pt modelId="{9DBD2000-5ED9-4761-9CFB-0D966D95FE4E}" type="pres">
      <dgm:prSet presAssocID="{746780C1-DF90-45E3-94A5-C0B8E8DF943F}" presName="centerShape" presStyleLbl="node0" presStyleIdx="0" presStyleCnt="1" custAng="0" custScaleX="71651" custScaleY="70241" custLinFactNeighborX="-3393" custLinFactNeighborY="-24575"/>
      <dgm:spPr/>
      <dgm:t>
        <a:bodyPr/>
        <a:lstStyle/>
        <a:p>
          <a:endParaRPr lang="en-US"/>
        </a:p>
      </dgm:t>
    </dgm:pt>
    <dgm:pt modelId="{9F82A43D-3123-4E45-8702-45E17610D9CA}" type="pres">
      <dgm:prSet presAssocID="{A67845FD-8E6C-45F8-81DB-1DA7C821C7A8}" presName="parTrans" presStyleLbl="bgSibTrans2D1" presStyleIdx="0" presStyleCnt="4" custLinFactNeighborX="-33" custLinFactNeighborY="-49757"/>
      <dgm:spPr/>
      <dgm:t>
        <a:bodyPr/>
        <a:lstStyle/>
        <a:p>
          <a:endParaRPr lang="en-US"/>
        </a:p>
      </dgm:t>
    </dgm:pt>
    <dgm:pt modelId="{DED5EB67-D831-4492-87D3-8720B19CBBE1}" type="pres">
      <dgm:prSet presAssocID="{C21D7E18-DA05-4E8E-9B67-B7A178941DAD}" presName="node" presStyleLbl="node1" presStyleIdx="0" presStyleCnt="4" custScaleX="111005" custScaleY="62120" custRadScaleRad="138482" custRadScaleInc="64115">
        <dgm:presLayoutVars>
          <dgm:bulletEnabled val="1"/>
        </dgm:presLayoutVars>
      </dgm:prSet>
      <dgm:spPr/>
      <dgm:t>
        <a:bodyPr/>
        <a:lstStyle/>
        <a:p>
          <a:endParaRPr lang="en-US"/>
        </a:p>
      </dgm:t>
    </dgm:pt>
    <dgm:pt modelId="{9E59FDC3-4921-47EF-ABF9-709A0B1B3E77}" type="pres">
      <dgm:prSet presAssocID="{05E5486D-57CE-443F-B2F6-8205785FE7D8}" presName="parTrans" presStyleLbl="bgSibTrans2D1" presStyleIdx="1" presStyleCnt="4" custAng="301583" custScaleX="77719" custLinFactNeighborX="-16083" custLinFactNeighborY="-36241"/>
      <dgm:spPr/>
      <dgm:t>
        <a:bodyPr/>
        <a:lstStyle/>
        <a:p>
          <a:endParaRPr lang="en-US"/>
        </a:p>
      </dgm:t>
    </dgm:pt>
    <dgm:pt modelId="{65E316DD-55CC-4928-8787-A49B4ECBF17F}" type="pres">
      <dgm:prSet presAssocID="{A8FFCDF0-2F37-4596-A4F6-083743311C8E}" presName="node" presStyleLbl="node1" presStyleIdx="1" presStyleCnt="4" custScaleX="114581" custScaleY="63182" custRadScaleRad="137299" custRadScaleInc="157439">
        <dgm:presLayoutVars>
          <dgm:bulletEnabled val="1"/>
        </dgm:presLayoutVars>
      </dgm:prSet>
      <dgm:spPr/>
      <dgm:t>
        <a:bodyPr/>
        <a:lstStyle/>
        <a:p>
          <a:endParaRPr lang="en-US"/>
        </a:p>
      </dgm:t>
    </dgm:pt>
    <dgm:pt modelId="{A3510CDD-B466-4979-B0A3-E3D9BB284E57}" type="pres">
      <dgm:prSet presAssocID="{ACF8387D-8664-4B9F-9875-2333BA42C6B5}" presName="parTrans" presStyleLbl="bgSibTrans2D1" presStyleIdx="2" presStyleCnt="4" custAng="34241" custScaleX="86729" custLinFactNeighborX="3210" custLinFactNeighborY="-44505"/>
      <dgm:spPr/>
      <dgm:t>
        <a:bodyPr/>
        <a:lstStyle/>
        <a:p>
          <a:endParaRPr lang="en-US"/>
        </a:p>
      </dgm:t>
    </dgm:pt>
    <dgm:pt modelId="{4A1452C1-1096-41FA-8075-1AEAAF491CE1}" type="pres">
      <dgm:prSet presAssocID="{F95A7950-1DFB-4F58-96EA-C38B9964F099}" presName="node" presStyleLbl="node1" presStyleIdx="2" presStyleCnt="4" custScaleY="65343" custRadScaleRad="100246" custRadScaleInc="-266655">
        <dgm:presLayoutVars>
          <dgm:bulletEnabled val="1"/>
        </dgm:presLayoutVars>
      </dgm:prSet>
      <dgm:spPr/>
      <dgm:t>
        <a:bodyPr/>
        <a:lstStyle/>
        <a:p>
          <a:endParaRPr lang="en-US"/>
        </a:p>
      </dgm:t>
    </dgm:pt>
    <dgm:pt modelId="{E15B623C-AB28-4524-9916-212C7CE40F54}" type="pres">
      <dgm:prSet presAssocID="{E1FDB197-58C6-4F32-939B-D6712987160C}" presName="parTrans" presStyleLbl="bgSibTrans2D1" presStyleIdx="3" presStyleCnt="4"/>
      <dgm:spPr/>
      <dgm:t>
        <a:bodyPr/>
        <a:lstStyle/>
        <a:p>
          <a:endParaRPr lang="en-US"/>
        </a:p>
      </dgm:t>
    </dgm:pt>
    <dgm:pt modelId="{042AD75E-6DE5-459D-9B22-7668B39F13C1}" type="pres">
      <dgm:prSet presAssocID="{C628CDED-A85C-4740-8AE1-67AAD9D946F2}" presName="node" presStyleLbl="node1" presStyleIdx="3" presStyleCnt="4" custScaleY="82595" custRadScaleRad="95491" custRadScaleInc="41625">
        <dgm:presLayoutVars>
          <dgm:bulletEnabled val="1"/>
        </dgm:presLayoutVars>
      </dgm:prSet>
      <dgm:spPr/>
      <dgm:t>
        <a:bodyPr/>
        <a:lstStyle/>
        <a:p>
          <a:endParaRPr lang="en-US"/>
        </a:p>
      </dgm:t>
    </dgm:pt>
  </dgm:ptLst>
  <dgm:cxnLst>
    <dgm:cxn modelId="{891B664D-1588-4952-B12B-140885A0D257}" type="presOf" srcId="{C30840B4-F595-4DF5-8C2A-0529ABE84F40}" destId="{4FD35B5B-7715-42F5-B57A-FCEFF450666E}" srcOrd="0" destOrd="0" presId="urn:microsoft.com/office/officeart/2005/8/layout/radial4"/>
    <dgm:cxn modelId="{45D6F098-359E-4E9D-8EB9-20B95F314D1B}" type="presOf" srcId="{05E5486D-57CE-443F-B2F6-8205785FE7D8}" destId="{9E59FDC3-4921-47EF-ABF9-709A0B1B3E77}" srcOrd="0" destOrd="0" presId="urn:microsoft.com/office/officeart/2005/8/layout/radial4"/>
    <dgm:cxn modelId="{219704CE-FBA1-4F23-AFF1-C737A07D32CA}" srcId="{C30840B4-F595-4DF5-8C2A-0529ABE84F40}" destId="{AF799039-4F12-4894-8A51-B3EFD7466801}" srcOrd="1" destOrd="0" parTransId="{E992D2A3-F56A-4D6D-B6D9-C0185E0D2690}" sibTransId="{5A1F1579-BB95-48EB-B629-7FB8BE928B8D}"/>
    <dgm:cxn modelId="{099B8DAE-2607-4519-A474-C08D61CD77A2}" srcId="{C30840B4-F595-4DF5-8C2A-0529ABE84F40}" destId="{B213EDE3-F559-4FAA-B249-DBDB55EE1FA0}" srcOrd="2" destOrd="0" parTransId="{587FC788-02AD-42FD-843C-00E438486916}" sibTransId="{6A109A33-6457-46A3-8AFE-40EC843BD6CD}"/>
    <dgm:cxn modelId="{0A281CA1-AF1D-48DF-8533-F133B4A5C4C3}" type="presOf" srcId="{A8FFCDF0-2F37-4596-A4F6-083743311C8E}" destId="{65E316DD-55CC-4928-8787-A49B4ECBF17F}" srcOrd="0" destOrd="0" presId="urn:microsoft.com/office/officeart/2005/8/layout/radial4"/>
    <dgm:cxn modelId="{EC672C5C-7F01-422B-B0C3-E2E614CAA488}" type="presOf" srcId="{C21D7E18-DA05-4E8E-9B67-B7A178941DAD}" destId="{DED5EB67-D831-4492-87D3-8720B19CBBE1}" srcOrd="0" destOrd="0" presId="urn:microsoft.com/office/officeart/2005/8/layout/radial4"/>
    <dgm:cxn modelId="{053BB1B1-5F4D-48A6-9840-8AE345EC615D}" srcId="{746780C1-DF90-45E3-94A5-C0B8E8DF943F}" destId="{F95A7950-1DFB-4F58-96EA-C38B9964F099}" srcOrd="2" destOrd="0" parTransId="{ACF8387D-8664-4B9F-9875-2333BA42C6B5}" sibTransId="{A28C2323-2973-4710-93B8-4E20F86DC1F7}"/>
    <dgm:cxn modelId="{BB4F2CF4-1E34-4CF7-8E2D-B7CCD1E73C3F}" srcId="{C30840B4-F595-4DF5-8C2A-0529ABE84F40}" destId="{746780C1-DF90-45E3-94A5-C0B8E8DF943F}" srcOrd="0" destOrd="0" parTransId="{0F165F3A-ACD8-4800-9B0B-61871D7BBC10}" sibTransId="{2A26DC47-63E5-485B-B2C4-71E16F1AA75E}"/>
    <dgm:cxn modelId="{C1641A4D-7D19-4D57-B1BC-D70C85C6BB3A}" type="presOf" srcId="{A67845FD-8E6C-45F8-81DB-1DA7C821C7A8}" destId="{9F82A43D-3123-4E45-8702-45E17610D9CA}" srcOrd="0" destOrd="0" presId="urn:microsoft.com/office/officeart/2005/8/layout/radial4"/>
    <dgm:cxn modelId="{AF821A20-68B0-4CC6-9E40-7EDDF1F567A6}" type="presOf" srcId="{F95A7950-1DFB-4F58-96EA-C38B9964F099}" destId="{4A1452C1-1096-41FA-8075-1AEAAF491CE1}" srcOrd="0" destOrd="0" presId="urn:microsoft.com/office/officeart/2005/8/layout/radial4"/>
    <dgm:cxn modelId="{2ED40016-B1E4-4AD4-B572-62A4E77F329C}" srcId="{746780C1-DF90-45E3-94A5-C0B8E8DF943F}" destId="{A8FFCDF0-2F37-4596-A4F6-083743311C8E}" srcOrd="1" destOrd="0" parTransId="{05E5486D-57CE-443F-B2F6-8205785FE7D8}" sibTransId="{F7D00E54-9E64-425C-A700-F36690C698DE}"/>
    <dgm:cxn modelId="{B03E10EE-201D-4D66-89A0-2884526451FC}" srcId="{746780C1-DF90-45E3-94A5-C0B8E8DF943F}" destId="{C628CDED-A85C-4740-8AE1-67AAD9D946F2}" srcOrd="3" destOrd="0" parTransId="{E1FDB197-58C6-4F32-939B-D6712987160C}" sibTransId="{8F2C602C-3C85-4633-9D50-5CD4F75B7FA3}"/>
    <dgm:cxn modelId="{10D79380-F798-4F56-9F7A-0DE739B8C1F9}" type="presOf" srcId="{C628CDED-A85C-4740-8AE1-67AAD9D946F2}" destId="{042AD75E-6DE5-459D-9B22-7668B39F13C1}" srcOrd="0" destOrd="0" presId="urn:microsoft.com/office/officeart/2005/8/layout/radial4"/>
    <dgm:cxn modelId="{2B73EA0C-9676-428D-9224-D5D710C29DF3}" type="presOf" srcId="{746780C1-DF90-45E3-94A5-C0B8E8DF943F}" destId="{9DBD2000-5ED9-4761-9CFB-0D966D95FE4E}" srcOrd="0" destOrd="0" presId="urn:microsoft.com/office/officeart/2005/8/layout/radial4"/>
    <dgm:cxn modelId="{58A71AE8-72CD-4302-B300-D4D8A44B3AC1}" type="presOf" srcId="{E1FDB197-58C6-4F32-939B-D6712987160C}" destId="{E15B623C-AB28-4524-9916-212C7CE40F54}" srcOrd="0" destOrd="0" presId="urn:microsoft.com/office/officeart/2005/8/layout/radial4"/>
    <dgm:cxn modelId="{56333F8D-5657-49E0-9D98-4954363C4BAC}" type="presOf" srcId="{ACF8387D-8664-4B9F-9875-2333BA42C6B5}" destId="{A3510CDD-B466-4979-B0A3-E3D9BB284E57}" srcOrd="0" destOrd="0" presId="urn:microsoft.com/office/officeart/2005/8/layout/radial4"/>
    <dgm:cxn modelId="{00F5B80F-26AD-4AB2-A012-78FD74E08A3E}" srcId="{746780C1-DF90-45E3-94A5-C0B8E8DF943F}" destId="{C21D7E18-DA05-4E8E-9B67-B7A178941DAD}" srcOrd="0" destOrd="0" parTransId="{A67845FD-8E6C-45F8-81DB-1DA7C821C7A8}" sibTransId="{EB67D3CD-DE9D-417C-B2E8-6BBB532C6747}"/>
    <dgm:cxn modelId="{9C63AB6D-480D-4EA0-970C-6880FC7BBDEB}" type="presParOf" srcId="{4FD35B5B-7715-42F5-B57A-FCEFF450666E}" destId="{9DBD2000-5ED9-4761-9CFB-0D966D95FE4E}" srcOrd="0" destOrd="0" presId="urn:microsoft.com/office/officeart/2005/8/layout/radial4"/>
    <dgm:cxn modelId="{326ED94F-1166-4B58-8EEC-64AEF0CDC56B}" type="presParOf" srcId="{4FD35B5B-7715-42F5-B57A-FCEFF450666E}" destId="{9F82A43D-3123-4E45-8702-45E17610D9CA}" srcOrd="1" destOrd="0" presId="urn:microsoft.com/office/officeart/2005/8/layout/radial4"/>
    <dgm:cxn modelId="{8A219047-6C6C-4BC7-A684-E79955839D4E}" type="presParOf" srcId="{4FD35B5B-7715-42F5-B57A-FCEFF450666E}" destId="{DED5EB67-D831-4492-87D3-8720B19CBBE1}" srcOrd="2" destOrd="0" presId="urn:microsoft.com/office/officeart/2005/8/layout/radial4"/>
    <dgm:cxn modelId="{917BF881-9570-4F69-848A-380DA6FD81FA}" type="presParOf" srcId="{4FD35B5B-7715-42F5-B57A-FCEFF450666E}" destId="{9E59FDC3-4921-47EF-ABF9-709A0B1B3E77}" srcOrd="3" destOrd="0" presId="urn:microsoft.com/office/officeart/2005/8/layout/radial4"/>
    <dgm:cxn modelId="{4BD8BFA9-7A85-46FC-B3FE-E235B3DDA34B}" type="presParOf" srcId="{4FD35B5B-7715-42F5-B57A-FCEFF450666E}" destId="{65E316DD-55CC-4928-8787-A49B4ECBF17F}" srcOrd="4" destOrd="0" presId="urn:microsoft.com/office/officeart/2005/8/layout/radial4"/>
    <dgm:cxn modelId="{C7410A8C-1399-4BCA-86E4-06F0636A859B}" type="presParOf" srcId="{4FD35B5B-7715-42F5-B57A-FCEFF450666E}" destId="{A3510CDD-B466-4979-B0A3-E3D9BB284E57}" srcOrd="5" destOrd="0" presId="urn:microsoft.com/office/officeart/2005/8/layout/radial4"/>
    <dgm:cxn modelId="{9D68C9A7-9EF5-4AD5-BD64-02BAEFC01DE1}" type="presParOf" srcId="{4FD35B5B-7715-42F5-B57A-FCEFF450666E}" destId="{4A1452C1-1096-41FA-8075-1AEAAF491CE1}" srcOrd="6" destOrd="0" presId="urn:microsoft.com/office/officeart/2005/8/layout/radial4"/>
    <dgm:cxn modelId="{E7AB5494-09DC-484B-9FEA-55E287018B87}" type="presParOf" srcId="{4FD35B5B-7715-42F5-B57A-FCEFF450666E}" destId="{E15B623C-AB28-4524-9916-212C7CE40F54}" srcOrd="7" destOrd="0" presId="urn:microsoft.com/office/officeart/2005/8/layout/radial4"/>
    <dgm:cxn modelId="{3D6A3880-024E-4CD2-A936-78A6A1A8E7A6}" type="presParOf" srcId="{4FD35B5B-7715-42F5-B57A-FCEFF450666E}" destId="{042AD75E-6DE5-459D-9B22-7668B39F13C1}" srcOrd="8"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0840B4-F595-4DF5-8C2A-0529ABE84F40}" type="doc">
      <dgm:prSet loTypeId="urn:microsoft.com/office/officeart/2005/8/layout/radial4" loCatId="relationship" qsTypeId="urn:microsoft.com/office/officeart/2005/8/quickstyle/simple1" qsCatId="simple" csTypeId="urn:microsoft.com/office/officeart/2005/8/colors/accent4_5" csCatId="accent4" phldr="1"/>
      <dgm:spPr/>
      <dgm:t>
        <a:bodyPr/>
        <a:lstStyle/>
        <a:p>
          <a:endParaRPr lang="en-US"/>
        </a:p>
      </dgm:t>
    </dgm:pt>
    <dgm:pt modelId="{746780C1-DF90-45E3-94A5-C0B8E8DF943F}">
      <dgm:prSet phldrT="[Text]"/>
      <dgm:spPr/>
      <dgm:t>
        <a:bodyPr/>
        <a:lstStyle/>
        <a:p>
          <a:r>
            <a:rPr lang="en-US" dirty="0" smtClean="0">
              <a:solidFill>
                <a:schemeClr val="bg1"/>
              </a:solidFill>
            </a:rPr>
            <a:t>Great Red Spot</a:t>
          </a:r>
          <a:endParaRPr lang="en-US" dirty="0">
            <a:solidFill>
              <a:schemeClr val="bg1"/>
            </a:solidFill>
          </a:endParaRPr>
        </a:p>
      </dgm:t>
    </dgm:pt>
    <dgm:pt modelId="{0F165F3A-ACD8-4800-9B0B-61871D7BBC10}" type="parTrans" cxnId="{BB4F2CF4-1E34-4CF7-8E2D-B7CCD1E73C3F}">
      <dgm:prSet/>
      <dgm:spPr/>
      <dgm:t>
        <a:bodyPr/>
        <a:lstStyle/>
        <a:p>
          <a:endParaRPr lang="en-US"/>
        </a:p>
      </dgm:t>
    </dgm:pt>
    <dgm:pt modelId="{2A26DC47-63E5-485B-B2C4-71E16F1AA75E}" type="sibTrans" cxnId="{BB4F2CF4-1E34-4CF7-8E2D-B7CCD1E73C3F}">
      <dgm:prSet/>
      <dgm:spPr/>
      <dgm:t>
        <a:bodyPr/>
        <a:lstStyle/>
        <a:p>
          <a:endParaRPr lang="en-US"/>
        </a:p>
      </dgm:t>
    </dgm:pt>
    <dgm:pt modelId="{C21D7E18-DA05-4E8E-9B67-B7A178941DAD}">
      <dgm:prSet phldrT="[Text]"/>
      <dgm:spPr/>
      <dgm:t>
        <a:bodyPr/>
        <a:lstStyle/>
        <a:p>
          <a:r>
            <a:rPr lang="en-US" b="1" dirty="0" smtClean="0">
              <a:solidFill>
                <a:schemeClr val="bg1"/>
              </a:solidFill>
            </a:rPr>
            <a:t>To what extent are the storms on Jupiter different from the storms on Earth?</a:t>
          </a:r>
          <a:endParaRPr lang="en-US" b="1" dirty="0">
            <a:solidFill>
              <a:schemeClr val="bg1"/>
            </a:solidFill>
          </a:endParaRPr>
        </a:p>
      </dgm:t>
    </dgm:pt>
    <dgm:pt modelId="{A67845FD-8E6C-45F8-81DB-1DA7C821C7A8}" type="parTrans" cxnId="{00F5B80F-26AD-4AB2-A012-78FD74E08A3E}">
      <dgm:prSet/>
      <dgm:spPr/>
      <dgm:t>
        <a:bodyPr/>
        <a:lstStyle/>
        <a:p>
          <a:endParaRPr lang="en-US" dirty="0"/>
        </a:p>
      </dgm:t>
    </dgm:pt>
    <dgm:pt modelId="{EB67D3CD-DE9D-417C-B2E8-6BBB532C6747}" type="sibTrans" cxnId="{00F5B80F-26AD-4AB2-A012-78FD74E08A3E}">
      <dgm:prSet/>
      <dgm:spPr/>
      <dgm:t>
        <a:bodyPr/>
        <a:lstStyle/>
        <a:p>
          <a:endParaRPr lang="en-US"/>
        </a:p>
      </dgm:t>
    </dgm:pt>
    <dgm:pt modelId="{A8FFCDF0-2F37-4596-A4F6-083743311C8E}">
      <dgm:prSet phldrT="[Text]"/>
      <dgm:spPr/>
      <dgm:t>
        <a:bodyPr/>
        <a:lstStyle/>
        <a:p>
          <a:r>
            <a:rPr lang="en-US" b="1" dirty="0" smtClean="0">
              <a:solidFill>
                <a:schemeClr val="bg1"/>
              </a:solidFill>
            </a:rPr>
            <a:t>How do scientists monitor Jupiter’s GRS?</a:t>
          </a:r>
          <a:endParaRPr lang="en-US" b="1" dirty="0">
            <a:solidFill>
              <a:schemeClr val="bg1"/>
            </a:solidFill>
          </a:endParaRPr>
        </a:p>
      </dgm:t>
    </dgm:pt>
    <dgm:pt modelId="{05E5486D-57CE-443F-B2F6-8205785FE7D8}" type="parTrans" cxnId="{2ED40016-B1E4-4AD4-B572-62A4E77F329C}">
      <dgm:prSet/>
      <dgm:spPr/>
      <dgm:t>
        <a:bodyPr/>
        <a:lstStyle/>
        <a:p>
          <a:endParaRPr lang="en-US" dirty="0"/>
        </a:p>
      </dgm:t>
    </dgm:pt>
    <dgm:pt modelId="{F7D00E54-9E64-425C-A700-F36690C698DE}" type="sibTrans" cxnId="{2ED40016-B1E4-4AD4-B572-62A4E77F329C}">
      <dgm:prSet/>
      <dgm:spPr/>
      <dgm:t>
        <a:bodyPr/>
        <a:lstStyle/>
        <a:p>
          <a:endParaRPr lang="en-US"/>
        </a:p>
      </dgm:t>
    </dgm:pt>
    <dgm:pt modelId="{F95A7950-1DFB-4F58-96EA-C38B9964F099}">
      <dgm:prSet phldrT="[Text]"/>
      <dgm:spPr/>
      <dgm:t>
        <a:bodyPr/>
        <a:lstStyle/>
        <a:p>
          <a:r>
            <a:rPr lang="en-US" b="1" dirty="0" smtClean="0">
              <a:solidFill>
                <a:schemeClr val="bg1"/>
              </a:solidFill>
            </a:rPr>
            <a:t>What are some of the GRS’s  greatest characteristics?</a:t>
          </a:r>
          <a:endParaRPr lang="en-US" b="1" dirty="0">
            <a:solidFill>
              <a:schemeClr val="bg1"/>
            </a:solidFill>
          </a:endParaRPr>
        </a:p>
      </dgm:t>
    </dgm:pt>
    <dgm:pt modelId="{ACF8387D-8664-4B9F-9875-2333BA42C6B5}" type="parTrans" cxnId="{053BB1B1-5F4D-48A6-9840-8AE345EC615D}">
      <dgm:prSet/>
      <dgm:spPr/>
      <dgm:t>
        <a:bodyPr/>
        <a:lstStyle/>
        <a:p>
          <a:endParaRPr lang="en-US" dirty="0"/>
        </a:p>
      </dgm:t>
    </dgm:pt>
    <dgm:pt modelId="{A28C2323-2973-4710-93B8-4E20F86DC1F7}" type="sibTrans" cxnId="{053BB1B1-5F4D-48A6-9840-8AE345EC615D}">
      <dgm:prSet/>
      <dgm:spPr/>
      <dgm:t>
        <a:bodyPr/>
        <a:lstStyle/>
        <a:p>
          <a:endParaRPr lang="en-US"/>
        </a:p>
      </dgm:t>
    </dgm:pt>
    <dgm:pt modelId="{AF799039-4F12-4894-8A51-B3EFD7466801}">
      <dgm:prSet phldrT="[Text]" custScaleX="114581" custScaleY="63182" custRadScaleRad="128192" custRadScaleInc="148290"/>
      <dgm:spPr/>
      <dgm:t>
        <a:bodyPr/>
        <a:lstStyle/>
        <a:p>
          <a:endParaRPr lang="en-US" dirty="0"/>
        </a:p>
      </dgm:t>
    </dgm:pt>
    <dgm:pt modelId="{E992D2A3-F56A-4D6D-B6D9-C0185E0D2690}" type="parTrans" cxnId="{219704CE-FBA1-4F23-AFF1-C737A07D32CA}">
      <dgm:prSet/>
      <dgm:spPr/>
      <dgm:t>
        <a:bodyPr/>
        <a:lstStyle/>
        <a:p>
          <a:endParaRPr lang="en-US"/>
        </a:p>
      </dgm:t>
    </dgm:pt>
    <dgm:pt modelId="{5A1F1579-BB95-48EB-B629-7FB8BE928B8D}" type="sibTrans" cxnId="{219704CE-FBA1-4F23-AFF1-C737A07D32CA}">
      <dgm:prSet/>
      <dgm:spPr/>
      <dgm:t>
        <a:bodyPr/>
        <a:lstStyle/>
        <a:p>
          <a:endParaRPr lang="en-US"/>
        </a:p>
      </dgm:t>
    </dgm:pt>
    <dgm:pt modelId="{B213EDE3-F559-4FAA-B249-DBDB55EE1FA0}">
      <dgm:prSet phldrT="[Text]" custScaleX="114581" custScaleY="63182" custRadScaleRad="128192" custRadScaleInc="148290"/>
      <dgm:spPr/>
      <dgm:t>
        <a:bodyPr/>
        <a:lstStyle/>
        <a:p>
          <a:endParaRPr lang="en-US" dirty="0"/>
        </a:p>
      </dgm:t>
    </dgm:pt>
    <dgm:pt modelId="{587FC788-02AD-42FD-843C-00E438486916}" type="parTrans" cxnId="{099B8DAE-2607-4519-A474-C08D61CD77A2}">
      <dgm:prSet/>
      <dgm:spPr/>
      <dgm:t>
        <a:bodyPr/>
        <a:lstStyle/>
        <a:p>
          <a:endParaRPr lang="en-US"/>
        </a:p>
      </dgm:t>
    </dgm:pt>
    <dgm:pt modelId="{6A109A33-6457-46A3-8AFE-40EC843BD6CD}" type="sibTrans" cxnId="{099B8DAE-2607-4519-A474-C08D61CD77A2}">
      <dgm:prSet/>
      <dgm:spPr/>
      <dgm:t>
        <a:bodyPr/>
        <a:lstStyle/>
        <a:p>
          <a:endParaRPr lang="en-US"/>
        </a:p>
      </dgm:t>
    </dgm:pt>
    <dgm:pt modelId="{FC195617-3A9A-40F9-AC79-8BF63EB7380F}">
      <dgm:prSet phldrT="[Text]"/>
      <dgm:spPr/>
      <dgm:t>
        <a:bodyPr/>
        <a:lstStyle/>
        <a:p>
          <a:r>
            <a:rPr lang="en-US" b="1" dirty="0" smtClean="0">
              <a:solidFill>
                <a:schemeClr val="bg1"/>
              </a:solidFill>
            </a:rPr>
            <a:t>Explain some similarities between the GRS and the LRS?</a:t>
          </a:r>
          <a:endParaRPr lang="en-US" b="1" dirty="0">
            <a:solidFill>
              <a:schemeClr val="bg1"/>
            </a:solidFill>
          </a:endParaRPr>
        </a:p>
      </dgm:t>
    </dgm:pt>
    <dgm:pt modelId="{3E0FCA92-7C39-4CFE-B50B-4AC2A02D4167}" type="parTrans" cxnId="{2FDED0D5-FDA0-4347-93BE-C57ED8753868}">
      <dgm:prSet/>
      <dgm:spPr/>
      <dgm:t>
        <a:bodyPr/>
        <a:lstStyle/>
        <a:p>
          <a:endParaRPr lang="en-US" dirty="0"/>
        </a:p>
      </dgm:t>
    </dgm:pt>
    <dgm:pt modelId="{E3769DCC-BB9F-4B34-B6ED-680AE6B05461}" type="sibTrans" cxnId="{2FDED0D5-FDA0-4347-93BE-C57ED8753868}">
      <dgm:prSet/>
      <dgm:spPr/>
      <dgm:t>
        <a:bodyPr/>
        <a:lstStyle/>
        <a:p>
          <a:endParaRPr lang="en-US"/>
        </a:p>
      </dgm:t>
    </dgm:pt>
    <dgm:pt modelId="{4FD35B5B-7715-42F5-B57A-FCEFF450666E}" type="pres">
      <dgm:prSet presAssocID="{C30840B4-F595-4DF5-8C2A-0529ABE84F40}" presName="cycle" presStyleCnt="0">
        <dgm:presLayoutVars>
          <dgm:chMax val="1"/>
          <dgm:dir/>
          <dgm:animLvl val="ctr"/>
          <dgm:resizeHandles val="exact"/>
        </dgm:presLayoutVars>
      </dgm:prSet>
      <dgm:spPr/>
      <dgm:t>
        <a:bodyPr/>
        <a:lstStyle/>
        <a:p>
          <a:endParaRPr lang="en-US"/>
        </a:p>
      </dgm:t>
    </dgm:pt>
    <dgm:pt modelId="{9DBD2000-5ED9-4761-9CFB-0D966D95FE4E}" type="pres">
      <dgm:prSet presAssocID="{746780C1-DF90-45E3-94A5-C0B8E8DF943F}" presName="centerShape" presStyleLbl="node0" presStyleIdx="0" presStyleCnt="1" custAng="0" custScaleX="71651" custScaleY="73358" custLinFactNeighborX="-3393" custLinFactNeighborY="-24575"/>
      <dgm:spPr/>
      <dgm:t>
        <a:bodyPr/>
        <a:lstStyle/>
        <a:p>
          <a:endParaRPr lang="en-US"/>
        </a:p>
      </dgm:t>
    </dgm:pt>
    <dgm:pt modelId="{9F82A43D-3123-4E45-8702-45E17610D9CA}" type="pres">
      <dgm:prSet presAssocID="{A67845FD-8E6C-45F8-81DB-1DA7C821C7A8}" presName="parTrans" presStyleLbl="bgSibTrans2D1" presStyleIdx="0" presStyleCnt="4" custLinFactNeighborX="16275" custLinFactNeighborY="-31480"/>
      <dgm:spPr/>
      <dgm:t>
        <a:bodyPr/>
        <a:lstStyle/>
        <a:p>
          <a:endParaRPr lang="en-US"/>
        </a:p>
      </dgm:t>
    </dgm:pt>
    <dgm:pt modelId="{DED5EB67-D831-4492-87D3-8720B19CBBE1}" type="pres">
      <dgm:prSet presAssocID="{C21D7E18-DA05-4E8E-9B67-B7A178941DAD}" presName="node" presStyleLbl="node1" presStyleIdx="0" presStyleCnt="4" custScaleX="107866" custScaleY="53572" custRadScaleRad="148157" custRadScaleInc="79346">
        <dgm:presLayoutVars>
          <dgm:bulletEnabled val="1"/>
        </dgm:presLayoutVars>
      </dgm:prSet>
      <dgm:spPr/>
      <dgm:t>
        <a:bodyPr/>
        <a:lstStyle/>
        <a:p>
          <a:endParaRPr lang="en-US"/>
        </a:p>
      </dgm:t>
    </dgm:pt>
    <dgm:pt modelId="{9E59FDC3-4921-47EF-ABF9-709A0B1B3E77}" type="pres">
      <dgm:prSet presAssocID="{05E5486D-57CE-443F-B2F6-8205785FE7D8}" presName="parTrans" presStyleLbl="bgSibTrans2D1" presStyleIdx="1" presStyleCnt="4" custAng="21308379" custScaleX="52031" custLinFactNeighborX="-29919" custLinFactNeighborY="17432"/>
      <dgm:spPr/>
      <dgm:t>
        <a:bodyPr/>
        <a:lstStyle/>
        <a:p>
          <a:endParaRPr lang="en-US"/>
        </a:p>
      </dgm:t>
    </dgm:pt>
    <dgm:pt modelId="{65E316DD-55CC-4928-8787-A49B4ECBF17F}" type="pres">
      <dgm:prSet presAssocID="{A8FFCDF0-2F37-4596-A4F6-083743311C8E}" presName="node" presStyleLbl="node1" presStyleIdx="1" presStyleCnt="4" custScaleX="122122" custScaleY="45776" custRadScaleRad="141812" custRadScaleInc="138824">
        <dgm:presLayoutVars>
          <dgm:bulletEnabled val="1"/>
        </dgm:presLayoutVars>
      </dgm:prSet>
      <dgm:spPr/>
      <dgm:t>
        <a:bodyPr/>
        <a:lstStyle/>
        <a:p>
          <a:endParaRPr lang="en-US"/>
        </a:p>
      </dgm:t>
    </dgm:pt>
    <dgm:pt modelId="{A3510CDD-B466-4979-B0A3-E3D9BB284E57}" type="pres">
      <dgm:prSet presAssocID="{ACF8387D-8664-4B9F-9875-2333BA42C6B5}" presName="parTrans" presStyleLbl="bgSibTrans2D1" presStyleIdx="2" presStyleCnt="4" custAng="34241" custScaleX="58538" custLinFactNeighborX="25621" custLinFactNeighborY="5472"/>
      <dgm:spPr/>
      <dgm:t>
        <a:bodyPr/>
        <a:lstStyle/>
        <a:p>
          <a:endParaRPr lang="en-US"/>
        </a:p>
      </dgm:t>
    </dgm:pt>
    <dgm:pt modelId="{4A1452C1-1096-41FA-8075-1AEAAF491CE1}" type="pres">
      <dgm:prSet presAssocID="{F95A7950-1DFB-4F58-96EA-C38B9964F099}" presName="node" presStyleLbl="node1" presStyleIdx="2" presStyleCnt="4" custScaleY="65343" custRadScaleRad="100703" custRadScaleInc="-220798">
        <dgm:presLayoutVars>
          <dgm:bulletEnabled val="1"/>
        </dgm:presLayoutVars>
      </dgm:prSet>
      <dgm:spPr/>
      <dgm:t>
        <a:bodyPr/>
        <a:lstStyle/>
        <a:p>
          <a:endParaRPr lang="en-US"/>
        </a:p>
      </dgm:t>
    </dgm:pt>
    <dgm:pt modelId="{36576F77-1B55-445E-AFBD-FD186D51328C}" type="pres">
      <dgm:prSet presAssocID="{3E0FCA92-7C39-4CFE-B50B-4AC2A02D4167}" presName="parTrans" presStyleLbl="bgSibTrans2D1" presStyleIdx="3" presStyleCnt="4" custAng="21516820" custScaleX="61869" custLinFactNeighborX="-22235" custLinFactNeighborY="-9126"/>
      <dgm:spPr/>
      <dgm:t>
        <a:bodyPr/>
        <a:lstStyle/>
        <a:p>
          <a:endParaRPr lang="en-US"/>
        </a:p>
      </dgm:t>
    </dgm:pt>
    <dgm:pt modelId="{E745A9BC-9182-4BEC-859B-AFF9A1268B69}" type="pres">
      <dgm:prSet presAssocID="{FC195617-3A9A-40F9-AC79-8BF63EB7380F}" presName="node" presStyleLbl="node1" presStyleIdx="3" presStyleCnt="4" custScaleX="105840" custScaleY="60931" custRadScaleRad="97056" custRadScaleInc="-6055">
        <dgm:presLayoutVars>
          <dgm:bulletEnabled val="1"/>
        </dgm:presLayoutVars>
      </dgm:prSet>
      <dgm:spPr/>
      <dgm:t>
        <a:bodyPr/>
        <a:lstStyle/>
        <a:p>
          <a:endParaRPr lang="en-US"/>
        </a:p>
      </dgm:t>
    </dgm:pt>
  </dgm:ptLst>
  <dgm:cxnLst>
    <dgm:cxn modelId="{FC3E4208-D98C-46CC-8C3E-B404D9D1D505}" type="presOf" srcId="{F95A7950-1DFB-4F58-96EA-C38B9964F099}" destId="{4A1452C1-1096-41FA-8075-1AEAAF491CE1}" srcOrd="0" destOrd="0" presId="urn:microsoft.com/office/officeart/2005/8/layout/radial4"/>
    <dgm:cxn modelId="{099B8DAE-2607-4519-A474-C08D61CD77A2}" srcId="{C30840B4-F595-4DF5-8C2A-0529ABE84F40}" destId="{B213EDE3-F559-4FAA-B249-DBDB55EE1FA0}" srcOrd="2" destOrd="0" parTransId="{587FC788-02AD-42FD-843C-00E438486916}" sibTransId="{6A109A33-6457-46A3-8AFE-40EC843BD6CD}"/>
    <dgm:cxn modelId="{A56EC8D7-AB14-4880-A32C-23BF5526594D}" type="presOf" srcId="{05E5486D-57CE-443F-B2F6-8205785FE7D8}" destId="{9E59FDC3-4921-47EF-ABF9-709A0B1B3E77}" srcOrd="0" destOrd="0" presId="urn:microsoft.com/office/officeart/2005/8/layout/radial4"/>
    <dgm:cxn modelId="{9A915246-BDD8-486A-A1D7-69371D815A8B}" type="presOf" srcId="{C30840B4-F595-4DF5-8C2A-0529ABE84F40}" destId="{4FD35B5B-7715-42F5-B57A-FCEFF450666E}" srcOrd="0" destOrd="0" presId="urn:microsoft.com/office/officeart/2005/8/layout/radial4"/>
    <dgm:cxn modelId="{219704CE-FBA1-4F23-AFF1-C737A07D32CA}" srcId="{C30840B4-F595-4DF5-8C2A-0529ABE84F40}" destId="{AF799039-4F12-4894-8A51-B3EFD7466801}" srcOrd="1" destOrd="0" parTransId="{E992D2A3-F56A-4D6D-B6D9-C0185E0D2690}" sibTransId="{5A1F1579-BB95-48EB-B629-7FB8BE928B8D}"/>
    <dgm:cxn modelId="{68DCFEBA-2972-41CE-91A6-37BE7BEEBCD9}" type="presOf" srcId="{FC195617-3A9A-40F9-AC79-8BF63EB7380F}" destId="{E745A9BC-9182-4BEC-859B-AFF9A1268B69}" srcOrd="0" destOrd="0" presId="urn:microsoft.com/office/officeart/2005/8/layout/radial4"/>
    <dgm:cxn modelId="{2FDED0D5-FDA0-4347-93BE-C57ED8753868}" srcId="{746780C1-DF90-45E3-94A5-C0B8E8DF943F}" destId="{FC195617-3A9A-40F9-AC79-8BF63EB7380F}" srcOrd="3" destOrd="0" parTransId="{3E0FCA92-7C39-4CFE-B50B-4AC2A02D4167}" sibTransId="{E3769DCC-BB9F-4B34-B6ED-680AE6B05461}"/>
    <dgm:cxn modelId="{00F5B80F-26AD-4AB2-A012-78FD74E08A3E}" srcId="{746780C1-DF90-45E3-94A5-C0B8E8DF943F}" destId="{C21D7E18-DA05-4E8E-9B67-B7A178941DAD}" srcOrd="0" destOrd="0" parTransId="{A67845FD-8E6C-45F8-81DB-1DA7C821C7A8}" sibTransId="{EB67D3CD-DE9D-417C-B2E8-6BBB532C6747}"/>
    <dgm:cxn modelId="{673FF58A-8AB8-4EA3-A391-DD3522952D4E}" type="presOf" srcId="{C21D7E18-DA05-4E8E-9B67-B7A178941DAD}" destId="{DED5EB67-D831-4492-87D3-8720B19CBBE1}" srcOrd="0" destOrd="0" presId="urn:microsoft.com/office/officeart/2005/8/layout/radial4"/>
    <dgm:cxn modelId="{94A39411-6169-475A-BF43-FFB35AFC89F5}" type="presOf" srcId="{746780C1-DF90-45E3-94A5-C0B8E8DF943F}" destId="{9DBD2000-5ED9-4761-9CFB-0D966D95FE4E}" srcOrd="0" destOrd="0" presId="urn:microsoft.com/office/officeart/2005/8/layout/radial4"/>
    <dgm:cxn modelId="{053BB1B1-5F4D-48A6-9840-8AE345EC615D}" srcId="{746780C1-DF90-45E3-94A5-C0B8E8DF943F}" destId="{F95A7950-1DFB-4F58-96EA-C38B9964F099}" srcOrd="2" destOrd="0" parTransId="{ACF8387D-8664-4B9F-9875-2333BA42C6B5}" sibTransId="{A28C2323-2973-4710-93B8-4E20F86DC1F7}"/>
    <dgm:cxn modelId="{BB4F2CF4-1E34-4CF7-8E2D-B7CCD1E73C3F}" srcId="{C30840B4-F595-4DF5-8C2A-0529ABE84F40}" destId="{746780C1-DF90-45E3-94A5-C0B8E8DF943F}" srcOrd="0" destOrd="0" parTransId="{0F165F3A-ACD8-4800-9B0B-61871D7BBC10}" sibTransId="{2A26DC47-63E5-485B-B2C4-71E16F1AA75E}"/>
    <dgm:cxn modelId="{D4FCB1A6-35C6-4229-8FE3-D7B4F18D8D0C}" type="presOf" srcId="{ACF8387D-8664-4B9F-9875-2333BA42C6B5}" destId="{A3510CDD-B466-4979-B0A3-E3D9BB284E57}" srcOrd="0" destOrd="0" presId="urn:microsoft.com/office/officeart/2005/8/layout/radial4"/>
    <dgm:cxn modelId="{4CC3FD64-AA8C-4587-BE06-03305A693A79}" type="presOf" srcId="{A67845FD-8E6C-45F8-81DB-1DA7C821C7A8}" destId="{9F82A43D-3123-4E45-8702-45E17610D9CA}" srcOrd="0" destOrd="0" presId="urn:microsoft.com/office/officeart/2005/8/layout/radial4"/>
    <dgm:cxn modelId="{A1E1829E-BDB5-4BEA-B11F-E5BE4A70C410}" type="presOf" srcId="{3E0FCA92-7C39-4CFE-B50B-4AC2A02D4167}" destId="{36576F77-1B55-445E-AFBD-FD186D51328C}" srcOrd="0" destOrd="0" presId="urn:microsoft.com/office/officeart/2005/8/layout/radial4"/>
    <dgm:cxn modelId="{2ED40016-B1E4-4AD4-B572-62A4E77F329C}" srcId="{746780C1-DF90-45E3-94A5-C0B8E8DF943F}" destId="{A8FFCDF0-2F37-4596-A4F6-083743311C8E}" srcOrd="1" destOrd="0" parTransId="{05E5486D-57CE-443F-B2F6-8205785FE7D8}" sibTransId="{F7D00E54-9E64-425C-A700-F36690C698DE}"/>
    <dgm:cxn modelId="{FF889F6A-793A-4840-A90F-6FA51BA08D64}" type="presOf" srcId="{A8FFCDF0-2F37-4596-A4F6-083743311C8E}" destId="{65E316DD-55CC-4928-8787-A49B4ECBF17F}" srcOrd="0" destOrd="0" presId="urn:microsoft.com/office/officeart/2005/8/layout/radial4"/>
    <dgm:cxn modelId="{C6A39114-D4BE-40FE-812D-EF1AF9BEA4B6}" type="presParOf" srcId="{4FD35B5B-7715-42F5-B57A-FCEFF450666E}" destId="{9DBD2000-5ED9-4761-9CFB-0D966D95FE4E}" srcOrd="0" destOrd="0" presId="urn:microsoft.com/office/officeart/2005/8/layout/radial4"/>
    <dgm:cxn modelId="{BCEA9AF1-7B26-426C-819B-999EC39B9AC3}" type="presParOf" srcId="{4FD35B5B-7715-42F5-B57A-FCEFF450666E}" destId="{9F82A43D-3123-4E45-8702-45E17610D9CA}" srcOrd="1" destOrd="0" presId="urn:microsoft.com/office/officeart/2005/8/layout/radial4"/>
    <dgm:cxn modelId="{D2D4F198-3674-4179-8025-2A265FD4985B}" type="presParOf" srcId="{4FD35B5B-7715-42F5-B57A-FCEFF450666E}" destId="{DED5EB67-D831-4492-87D3-8720B19CBBE1}" srcOrd="2" destOrd="0" presId="urn:microsoft.com/office/officeart/2005/8/layout/radial4"/>
    <dgm:cxn modelId="{C9EEB2E1-56B0-40E0-B4CC-B65A5CC0F6BF}" type="presParOf" srcId="{4FD35B5B-7715-42F5-B57A-FCEFF450666E}" destId="{9E59FDC3-4921-47EF-ABF9-709A0B1B3E77}" srcOrd="3" destOrd="0" presId="urn:microsoft.com/office/officeart/2005/8/layout/radial4"/>
    <dgm:cxn modelId="{7F4802D6-EDDC-4C89-946B-672D7421763E}" type="presParOf" srcId="{4FD35B5B-7715-42F5-B57A-FCEFF450666E}" destId="{65E316DD-55CC-4928-8787-A49B4ECBF17F}" srcOrd="4" destOrd="0" presId="urn:microsoft.com/office/officeart/2005/8/layout/radial4"/>
    <dgm:cxn modelId="{02C868E3-7692-4451-9FD4-E1588C6E1BF5}" type="presParOf" srcId="{4FD35B5B-7715-42F5-B57A-FCEFF450666E}" destId="{A3510CDD-B466-4979-B0A3-E3D9BB284E57}" srcOrd="5" destOrd="0" presId="urn:microsoft.com/office/officeart/2005/8/layout/radial4"/>
    <dgm:cxn modelId="{CC0B9383-7E03-400B-8A28-0C7CE1D36443}" type="presParOf" srcId="{4FD35B5B-7715-42F5-B57A-FCEFF450666E}" destId="{4A1452C1-1096-41FA-8075-1AEAAF491CE1}" srcOrd="6" destOrd="0" presId="urn:microsoft.com/office/officeart/2005/8/layout/radial4"/>
    <dgm:cxn modelId="{7DC339B3-B03D-42BF-9480-0094EADD0457}" type="presParOf" srcId="{4FD35B5B-7715-42F5-B57A-FCEFF450666E}" destId="{36576F77-1B55-445E-AFBD-FD186D51328C}" srcOrd="7" destOrd="0" presId="urn:microsoft.com/office/officeart/2005/8/layout/radial4"/>
    <dgm:cxn modelId="{711B989C-BF24-48C6-8DA1-5A6FFF6A0438}" type="presParOf" srcId="{4FD35B5B-7715-42F5-B57A-FCEFF450666E}" destId="{E745A9BC-9182-4BEC-859B-AFF9A1268B69}" srcOrd="8"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DBD2000-5ED9-4761-9CFB-0D966D95FE4E}">
      <dsp:nvSpPr>
        <dsp:cNvPr id="0" name=""/>
        <dsp:cNvSpPr/>
      </dsp:nvSpPr>
      <dsp:spPr>
        <a:xfrm>
          <a:off x="3298142" y="1331924"/>
          <a:ext cx="1651045" cy="1618554"/>
        </a:xfrm>
        <a:prstGeom prst="ellipse">
          <a:avLst/>
        </a:prstGeom>
        <a:solidFill>
          <a:schemeClr val="accent4">
            <a:alpha val="8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n-US" sz="4700" kern="1200" dirty="0" smtClean="0"/>
            <a:t>GRS</a:t>
          </a:r>
          <a:endParaRPr lang="en-US" sz="4700" kern="1200" dirty="0"/>
        </a:p>
      </dsp:txBody>
      <dsp:txXfrm>
        <a:off x="3298142" y="1331924"/>
        <a:ext cx="1651045" cy="1618554"/>
      </dsp:txXfrm>
    </dsp:sp>
    <dsp:sp modelId="{9F82A43D-3123-4E45-8702-45E17610D9CA}">
      <dsp:nvSpPr>
        <dsp:cNvPr id="0" name=""/>
        <dsp:cNvSpPr/>
      </dsp:nvSpPr>
      <dsp:spPr>
        <a:xfrm rot="12401297">
          <a:off x="1212032" y="570491"/>
          <a:ext cx="2179100" cy="656722"/>
        </a:xfrm>
        <a:prstGeom prst="leftArrow">
          <a:avLst>
            <a:gd name="adj1" fmla="val 60000"/>
            <a:gd name="adj2" fmla="val 50000"/>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D5EB67-D831-4492-87D3-8720B19CBBE1}">
      <dsp:nvSpPr>
        <dsp:cNvPr id="0" name=""/>
        <dsp:cNvSpPr/>
      </dsp:nvSpPr>
      <dsp:spPr>
        <a:xfrm>
          <a:off x="113838" y="192320"/>
          <a:ext cx="2429981" cy="1087882"/>
        </a:xfrm>
        <a:prstGeom prst="roundRect">
          <a:avLst>
            <a:gd name="adj" fmla="val 10000"/>
          </a:avLst>
        </a:prstGeom>
        <a:solidFill>
          <a:schemeClr val="accent4">
            <a:alpha val="9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bg1"/>
              </a:solidFill>
            </a:rPr>
            <a:t>To what extent are the storms on Jupiter different from the storms on Earth?</a:t>
          </a:r>
          <a:endParaRPr lang="en-US" sz="1700" kern="1200" dirty="0"/>
        </a:p>
      </dsp:txBody>
      <dsp:txXfrm>
        <a:off x="113838" y="192320"/>
        <a:ext cx="2429981" cy="1087882"/>
      </dsp:txXfrm>
    </dsp:sp>
    <dsp:sp modelId="{9E59FDC3-4921-47EF-ABF9-709A0B1B3E77}">
      <dsp:nvSpPr>
        <dsp:cNvPr id="0" name=""/>
        <dsp:cNvSpPr/>
      </dsp:nvSpPr>
      <dsp:spPr>
        <a:xfrm rot="20470242">
          <a:off x="4779506" y="681270"/>
          <a:ext cx="1930615" cy="656722"/>
        </a:xfrm>
        <a:prstGeom prst="leftArrow">
          <a:avLst>
            <a:gd name="adj1" fmla="val 60000"/>
            <a:gd name="adj2" fmla="val 50000"/>
          </a:avLst>
        </a:prstGeom>
        <a:solidFill>
          <a:schemeClr val="accent4">
            <a:shade val="90000"/>
            <a:hueOff val="43019"/>
            <a:satOff val="52"/>
            <a:lumOff val="688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E316DD-55CC-4928-8787-A49B4ECBF17F}">
      <dsp:nvSpPr>
        <dsp:cNvPr id="0" name=""/>
        <dsp:cNvSpPr/>
      </dsp:nvSpPr>
      <dsp:spPr>
        <a:xfrm>
          <a:off x="6026137" y="192066"/>
          <a:ext cx="2508262" cy="1106480"/>
        </a:xfrm>
        <a:prstGeom prst="roundRect">
          <a:avLst>
            <a:gd name="adj" fmla="val 10000"/>
          </a:avLst>
        </a:prstGeom>
        <a:solidFill>
          <a:schemeClr val="accent4">
            <a:alpha val="90000"/>
            <a:hueOff val="0"/>
            <a:satOff val="0"/>
            <a:lumOff val="0"/>
            <a:alphaOff val="-13333"/>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bg1"/>
              </a:solidFill>
            </a:rPr>
            <a:t>How do scientists monitor Jupiter’s GRS?</a:t>
          </a:r>
          <a:endParaRPr lang="en-US" sz="1700" kern="1200" dirty="0"/>
        </a:p>
      </dsp:txBody>
      <dsp:txXfrm>
        <a:off x="6026137" y="192066"/>
        <a:ext cx="2508262" cy="1106480"/>
      </dsp:txXfrm>
    </dsp:sp>
    <dsp:sp modelId="{A3510CDD-B466-4979-B0A3-E3D9BB284E57}">
      <dsp:nvSpPr>
        <dsp:cNvPr id="0" name=""/>
        <dsp:cNvSpPr/>
      </dsp:nvSpPr>
      <dsp:spPr>
        <a:xfrm rot="8921810">
          <a:off x="1382628" y="2642117"/>
          <a:ext cx="2024579" cy="656722"/>
        </a:xfrm>
        <a:prstGeom prst="leftArrow">
          <a:avLst>
            <a:gd name="adj1" fmla="val 60000"/>
            <a:gd name="adj2" fmla="val 50000"/>
          </a:avLst>
        </a:prstGeom>
        <a:solidFill>
          <a:schemeClr val="accent4">
            <a:shade val="90000"/>
            <a:hueOff val="86038"/>
            <a:satOff val="103"/>
            <a:lumOff val="137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1452C1-1096-41FA-8075-1AEAAF491CE1}">
      <dsp:nvSpPr>
        <dsp:cNvPr id="0" name=""/>
        <dsp:cNvSpPr/>
      </dsp:nvSpPr>
      <dsp:spPr>
        <a:xfrm>
          <a:off x="234257" y="3306923"/>
          <a:ext cx="2189073" cy="1144325"/>
        </a:xfrm>
        <a:prstGeom prst="roundRect">
          <a:avLst>
            <a:gd name="adj" fmla="val 10000"/>
          </a:avLst>
        </a:prstGeom>
        <a:solidFill>
          <a:schemeClr val="accent4">
            <a:alpha val="90000"/>
            <a:hueOff val="0"/>
            <a:satOff val="0"/>
            <a:lumOff val="0"/>
            <a:alphaOff val="-26667"/>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bg1"/>
              </a:solidFill>
            </a:rPr>
            <a:t>What are some of the GRS’s  greatest characteristics?</a:t>
          </a:r>
          <a:endParaRPr lang="en-US" sz="1700" kern="1200" dirty="0"/>
        </a:p>
      </dsp:txBody>
      <dsp:txXfrm>
        <a:off x="234257" y="3306923"/>
        <a:ext cx="2189073" cy="1144325"/>
      </dsp:txXfrm>
    </dsp:sp>
    <dsp:sp modelId="{E15B623C-AB28-4524-9916-212C7CE40F54}">
      <dsp:nvSpPr>
        <dsp:cNvPr id="0" name=""/>
        <dsp:cNvSpPr/>
      </dsp:nvSpPr>
      <dsp:spPr>
        <a:xfrm rot="1708498">
          <a:off x="4822509" y="2874880"/>
          <a:ext cx="2518459" cy="656722"/>
        </a:xfrm>
        <a:prstGeom prst="leftArrow">
          <a:avLst>
            <a:gd name="adj1" fmla="val 60000"/>
            <a:gd name="adj2" fmla="val 50000"/>
          </a:avLst>
        </a:prstGeom>
        <a:solidFill>
          <a:schemeClr val="accent4">
            <a:shade val="90000"/>
            <a:hueOff val="129056"/>
            <a:satOff val="155"/>
            <a:lumOff val="2066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42AD75E-6DE5-459D-9B22-7668B39F13C1}">
      <dsp:nvSpPr>
        <dsp:cNvPr id="0" name=""/>
        <dsp:cNvSpPr/>
      </dsp:nvSpPr>
      <dsp:spPr>
        <a:xfrm>
          <a:off x="6094097" y="3080383"/>
          <a:ext cx="2189073" cy="1446452"/>
        </a:xfrm>
        <a:prstGeom prst="roundRect">
          <a:avLst>
            <a:gd name="adj" fmla="val 10000"/>
          </a:avLst>
        </a:prstGeom>
        <a:solidFill>
          <a:schemeClr val="accent4">
            <a:alpha val="90000"/>
            <a:hueOff val="0"/>
            <a:satOff val="0"/>
            <a:lumOff val="0"/>
            <a:alphaOff val="-4000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bg1"/>
              </a:solidFill>
            </a:rPr>
            <a:t>Explain some similarities between the GRS and the LRS?</a:t>
          </a:r>
          <a:endParaRPr lang="en-US" sz="1700" b="1" kern="1200" dirty="0">
            <a:solidFill>
              <a:schemeClr val="bg1"/>
            </a:solidFill>
          </a:endParaRPr>
        </a:p>
      </dsp:txBody>
      <dsp:txXfrm>
        <a:off x="6094097" y="3080383"/>
        <a:ext cx="2189073" cy="144645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DBD2000-5ED9-4761-9CFB-0D966D95FE4E}">
      <dsp:nvSpPr>
        <dsp:cNvPr id="0" name=""/>
        <dsp:cNvSpPr/>
      </dsp:nvSpPr>
      <dsp:spPr>
        <a:xfrm>
          <a:off x="3287651" y="1882524"/>
          <a:ext cx="1680528" cy="1720564"/>
        </a:xfrm>
        <a:prstGeom prst="ellipse">
          <a:avLst/>
        </a:prstGeom>
        <a:solidFill>
          <a:schemeClr val="accent4">
            <a:alpha val="8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bg1"/>
              </a:solidFill>
            </a:rPr>
            <a:t>Great Red Spot</a:t>
          </a:r>
          <a:endParaRPr lang="en-US" sz="2800" kern="1200" dirty="0">
            <a:solidFill>
              <a:schemeClr val="bg1"/>
            </a:solidFill>
          </a:endParaRPr>
        </a:p>
      </dsp:txBody>
      <dsp:txXfrm>
        <a:off x="3287651" y="1882524"/>
        <a:ext cx="1680528" cy="1720564"/>
      </dsp:txXfrm>
    </dsp:sp>
    <dsp:sp modelId="{9F82A43D-3123-4E45-8702-45E17610D9CA}">
      <dsp:nvSpPr>
        <dsp:cNvPr id="0" name=""/>
        <dsp:cNvSpPr/>
      </dsp:nvSpPr>
      <dsp:spPr>
        <a:xfrm rot="13017934">
          <a:off x="1383503" y="802628"/>
          <a:ext cx="2639499" cy="668449"/>
        </a:xfrm>
        <a:prstGeom prst="leftArrow">
          <a:avLst>
            <a:gd name="adj1" fmla="val 60000"/>
            <a:gd name="adj2" fmla="val 50000"/>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D5EB67-D831-4492-87D3-8720B19CBBE1}">
      <dsp:nvSpPr>
        <dsp:cNvPr id="0" name=""/>
        <dsp:cNvSpPr/>
      </dsp:nvSpPr>
      <dsp:spPr>
        <a:xfrm>
          <a:off x="17482" y="76200"/>
          <a:ext cx="2403431" cy="954937"/>
        </a:xfrm>
        <a:prstGeom prst="roundRect">
          <a:avLst>
            <a:gd name="adj" fmla="val 10000"/>
          </a:avLst>
        </a:prstGeom>
        <a:solidFill>
          <a:schemeClr val="accent4">
            <a:alpha val="9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en-US" sz="1500" b="1" kern="1200" dirty="0" smtClean="0">
              <a:solidFill>
                <a:schemeClr val="bg1"/>
              </a:solidFill>
            </a:rPr>
            <a:t>To what extent are the storms on Jupiter different from the storms on Earth?</a:t>
          </a:r>
          <a:endParaRPr lang="en-US" sz="1500" b="1" kern="1200" dirty="0">
            <a:solidFill>
              <a:schemeClr val="bg1"/>
            </a:solidFill>
          </a:endParaRPr>
        </a:p>
      </dsp:txBody>
      <dsp:txXfrm>
        <a:off x="17482" y="76200"/>
        <a:ext cx="2403431" cy="954937"/>
      </dsp:txXfrm>
    </dsp:sp>
    <dsp:sp modelId="{9E59FDC3-4921-47EF-ABF9-709A0B1B3E77}">
      <dsp:nvSpPr>
        <dsp:cNvPr id="0" name=""/>
        <dsp:cNvSpPr/>
      </dsp:nvSpPr>
      <dsp:spPr>
        <a:xfrm rot="19252373">
          <a:off x="4557266" y="1182306"/>
          <a:ext cx="1433992" cy="668449"/>
        </a:xfrm>
        <a:prstGeom prst="leftArrow">
          <a:avLst>
            <a:gd name="adj1" fmla="val 60000"/>
            <a:gd name="adj2" fmla="val 50000"/>
          </a:avLst>
        </a:prstGeom>
        <a:solidFill>
          <a:schemeClr val="accent4">
            <a:shade val="90000"/>
            <a:hueOff val="43019"/>
            <a:satOff val="52"/>
            <a:lumOff val="688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E316DD-55CC-4928-8787-A49B4ECBF17F}">
      <dsp:nvSpPr>
        <dsp:cNvPr id="0" name=""/>
        <dsp:cNvSpPr/>
      </dsp:nvSpPr>
      <dsp:spPr>
        <a:xfrm>
          <a:off x="5877130" y="216133"/>
          <a:ext cx="2721078" cy="815971"/>
        </a:xfrm>
        <a:prstGeom prst="roundRect">
          <a:avLst>
            <a:gd name="adj" fmla="val 10000"/>
          </a:avLst>
        </a:prstGeom>
        <a:solidFill>
          <a:schemeClr val="accent4">
            <a:alpha val="90000"/>
            <a:hueOff val="0"/>
            <a:satOff val="0"/>
            <a:lumOff val="0"/>
            <a:alphaOff val="-13333"/>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en-US" sz="1500" b="1" kern="1200" dirty="0" smtClean="0">
              <a:solidFill>
                <a:schemeClr val="bg1"/>
              </a:solidFill>
            </a:rPr>
            <a:t>How do scientists monitor Jupiter’s GRS?</a:t>
          </a:r>
          <a:endParaRPr lang="en-US" sz="1500" b="1" kern="1200" dirty="0">
            <a:solidFill>
              <a:schemeClr val="bg1"/>
            </a:solidFill>
          </a:endParaRPr>
        </a:p>
      </dsp:txBody>
      <dsp:txXfrm>
        <a:off x="5877130" y="216133"/>
        <a:ext cx="2721078" cy="815971"/>
      </dsp:txXfrm>
    </dsp:sp>
    <dsp:sp modelId="{A3510CDD-B466-4979-B0A3-E3D9BB284E57}">
      <dsp:nvSpPr>
        <dsp:cNvPr id="0" name=""/>
        <dsp:cNvSpPr/>
      </dsp:nvSpPr>
      <dsp:spPr>
        <a:xfrm rot="10011727">
          <a:off x="2073964" y="2927172"/>
          <a:ext cx="1250667" cy="668449"/>
        </a:xfrm>
        <a:prstGeom prst="leftArrow">
          <a:avLst>
            <a:gd name="adj1" fmla="val 60000"/>
            <a:gd name="adj2" fmla="val 50000"/>
          </a:avLst>
        </a:prstGeom>
        <a:solidFill>
          <a:schemeClr val="accent4">
            <a:shade val="90000"/>
            <a:hueOff val="86038"/>
            <a:satOff val="103"/>
            <a:lumOff val="137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1452C1-1096-41FA-8075-1AEAAF491CE1}">
      <dsp:nvSpPr>
        <dsp:cNvPr id="0" name=""/>
        <dsp:cNvSpPr/>
      </dsp:nvSpPr>
      <dsp:spPr>
        <a:xfrm>
          <a:off x="0" y="2895597"/>
          <a:ext cx="2228164" cy="1164759"/>
        </a:xfrm>
        <a:prstGeom prst="roundRect">
          <a:avLst>
            <a:gd name="adj" fmla="val 10000"/>
          </a:avLst>
        </a:prstGeom>
        <a:solidFill>
          <a:schemeClr val="accent4">
            <a:alpha val="90000"/>
            <a:hueOff val="0"/>
            <a:satOff val="0"/>
            <a:lumOff val="0"/>
            <a:alphaOff val="-26667"/>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en-US" sz="1500" b="1" kern="1200" dirty="0" smtClean="0">
              <a:solidFill>
                <a:schemeClr val="bg1"/>
              </a:solidFill>
            </a:rPr>
            <a:t>What are some of the GRS’s  greatest characteristics?</a:t>
          </a:r>
          <a:endParaRPr lang="en-US" sz="1500" b="1" kern="1200" dirty="0">
            <a:solidFill>
              <a:schemeClr val="bg1"/>
            </a:solidFill>
          </a:endParaRPr>
        </a:p>
      </dsp:txBody>
      <dsp:txXfrm>
        <a:off x="0" y="2895597"/>
        <a:ext cx="2228164" cy="1164759"/>
      </dsp:txXfrm>
    </dsp:sp>
    <dsp:sp modelId="{36576F77-1B55-445E-AFBD-FD186D51328C}">
      <dsp:nvSpPr>
        <dsp:cNvPr id="0" name=""/>
        <dsp:cNvSpPr/>
      </dsp:nvSpPr>
      <dsp:spPr>
        <a:xfrm rot="587247">
          <a:off x="4991177" y="2770116"/>
          <a:ext cx="1484596" cy="668449"/>
        </a:xfrm>
        <a:prstGeom prst="leftArrow">
          <a:avLst>
            <a:gd name="adj1" fmla="val 60000"/>
            <a:gd name="adj2" fmla="val 50000"/>
          </a:avLst>
        </a:prstGeom>
        <a:solidFill>
          <a:schemeClr val="accent4">
            <a:shade val="90000"/>
            <a:hueOff val="129056"/>
            <a:satOff val="155"/>
            <a:lumOff val="2066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745A9BC-9182-4BEC-859B-AFF9A1268B69}">
      <dsp:nvSpPr>
        <dsp:cNvPr id="0" name=""/>
        <dsp:cNvSpPr/>
      </dsp:nvSpPr>
      <dsp:spPr>
        <a:xfrm>
          <a:off x="6264924" y="2854788"/>
          <a:ext cx="2358288" cy="1086114"/>
        </a:xfrm>
        <a:prstGeom prst="roundRect">
          <a:avLst>
            <a:gd name="adj" fmla="val 10000"/>
          </a:avLst>
        </a:prstGeom>
        <a:solidFill>
          <a:schemeClr val="accent4">
            <a:alpha val="90000"/>
            <a:hueOff val="0"/>
            <a:satOff val="0"/>
            <a:lumOff val="0"/>
            <a:alphaOff val="-4000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en-US" sz="1500" b="1" kern="1200" dirty="0" smtClean="0">
              <a:solidFill>
                <a:schemeClr val="bg1"/>
              </a:solidFill>
            </a:rPr>
            <a:t>Explain some similarities between the GRS and the LRS?</a:t>
          </a:r>
          <a:endParaRPr lang="en-US" sz="1500" b="1" kern="1200" dirty="0">
            <a:solidFill>
              <a:schemeClr val="bg1"/>
            </a:solidFill>
          </a:endParaRPr>
        </a:p>
      </dsp:txBody>
      <dsp:txXfrm>
        <a:off x="6264924" y="2854788"/>
        <a:ext cx="2358288" cy="1086114"/>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0375"/>
          </a:xfrm>
          <a:prstGeom prst="rect">
            <a:avLst/>
          </a:prstGeom>
        </p:spPr>
        <p:txBody>
          <a:bodyPr vert="horz" lIns="91432" tIns="45716" rIns="91432" bIns="45716"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0375"/>
          </a:xfrm>
          <a:prstGeom prst="rect">
            <a:avLst/>
          </a:prstGeom>
        </p:spPr>
        <p:txBody>
          <a:bodyPr vert="horz" lIns="91432" tIns="45716" rIns="91432" bIns="45716" rtlCol="0"/>
          <a:lstStyle>
            <a:lvl1pPr algn="r">
              <a:defRPr sz="1200"/>
            </a:lvl1pPr>
          </a:lstStyle>
          <a:p>
            <a:fld id="{2FAE9A14-DDF6-4A1D-8FB6-4C3070025823}" type="datetimeFigureOut">
              <a:rPr lang="en-US" smtClean="0"/>
              <a:pPr/>
              <a:t>7/31/2011</a:t>
            </a:fld>
            <a:endParaRPr lang="en-US"/>
          </a:p>
        </p:txBody>
      </p:sp>
      <p:sp>
        <p:nvSpPr>
          <p:cNvPr id="4" name="Footer Placeholder 3"/>
          <p:cNvSpPr>
            <a:spLocks noGrp="1"/>
          </p:cNvSpPr>
          <p:nvPr>
            <p:ph type="ftr" sz="quarter" idx="2"/>
          </p:nvPr>
        </p:nvSpPr>
        <p:spPr>
          <a:xfrm>
            <a:off x="0" y="8758239"/>
            <a:ext cx="3005138" cy="460375"/>
          </a:xfrm>
          <a:prstGeom prst="rect">
            <a:avLst/>
          </a:prstGeom>
        </p:spPr>
        <p:txBody>
          <a:bodyPr vert="horz" lIns="91432" tIns="45716" rIns="91432" bIns="45716"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758239"/>
            <a:ext cx="3005138" cy="460375"/>
          </a:xfrm>
          <a:prstGeom prst="rect">
            <a:avLst/>
          </a:prstGeom>
        </p:spPr>
        <p:txBody>
          <a:bodyPr vert="horz" lIns="91432" tIns="45716" rIns="91432" bIns="45716" rtlCol="0" anchor="b"/>
          <a:lstStyle>
            <a:lvl1pPr algn="r">
              <a:defRPr sz="1200"/>
            </a:lvl1pPr>
          </a:lstStyle>
          <a:p>
            <a:fld id="{6A2EA108-9A34-47A3-A236-BC9B0A85C32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285" tIns="46143" rIns="92285" bIns="46143" rtlCol="0"/>
          <a:lstStyle>
            <a:lvl1pPr algn="l">
              <a:defRPr sz="1200"/>
            </a:lvl1pPr>
          </a:lstStyle>
          <a:p>
            <a:endParaRPr lang="en-US" dirty="0"/>
          </a:p>
        </p:txBody>
      </p:sp>
      <p:sp>
        <p:nvSpPr>
          <p:cNvPr id="3" name="Date Placeholder 2"/>
          <p:cNvSpPr>
            <a:spLocks noGrp="1"/>
          </p:cNvSpPr>
          <p:nvPr>
            <p:ph type="dt" idx="1"/>
          </p:nvPr>
        </p:nvSpPr>
        <p:spPr>
          <a:xfrm>
            <a:off x="3927776" y="0"/>
            <a:ext cx="3004820" cy="461010"/>
          </a:xfrm>
          <a:prstGeom prst="rect">
            <a:avLst/>
          </a:prstGeom>
        </p:spPr>
        <p:txBody>
          <a:bodyPr vert="horz" lIns="92285" tIns="46143" rIns="92285" bIns="46143" rtlCol="0"/>
          <a:lstStyle>
            <a:lvl1pPr algn="r">
              <a:defRPr sz="1200"/>
            </a:lvl1pPr>
          </a:lstStyle>
          <a:p>
            <a:fld id="{F90BE0CD-AAE9-41DD-84AA-AA24886E9D5E}" type="datetimeFigureOut">
              <a:rPr lang="en-US" smtClean="0"/>
              <a:pPr/>
              <a:t>7/31/2011</a:t>
            </a:fld>
            <a:endParaRPr lang="en-US" dirty="0"/>
          </a:p>
        </p:txBody>
      </p:sp>
      <p:sp>
        <p:nvSpPr>
          <p:cNvPr id="4" name="Slide Image Placeholder 3"/>
          <p:cNvSpPr>
            <a:spLocks noGrp="1" noRot="1" noChangeAspect="1"/>
          </p:cNvSpPr>
          <p:nvPr>
            <p:ph type="sldImg" idx="2"/>
          </p:nvPr>
        </p:nvSpPr>
        <p:spPr>
          <a:xfrm>
            <a:off x="1162050" y="690563"/>
            <a:ext cx="4610100" cy="3457575"/>
          </a:xfrm>
          <a:prstGeom prst="rect">
            <a:avLst/>
          </a:prstGeom>
          <a:noFill/>
          <a:ln w="12700">
            <a:solidFill>
              <a:prstClr val="black"/>
            </a:solidFill>
          </a:ln>
        </p:spPr>
        <p:txBody>
          <a:bodyPr vert="horz" lIns="92285" tIns="46143" rIns="92285" bIns="46143" rtlCol="0" anchor="ctr"/>
          <a:lstStyle/>
          <a:p>
            <a:endParaRPr lang="en-US" dirty="0"/>
          </a:p>
        </p:txBody>
      </p:sp>
      <p:sp>
        <p:nvSpPr>
          <p:cNvPr id="5" name="Notes Placeholder 4"/>
          <p:cNvSpPr>
            <a:spLocks noGrp="1"/>
          </p:cNvSpPr>
          <p:nvPr>
            <p:ph type="body" sz="quarter" idx="3"/>
          </p:nvPr>
        </p:nvSpPr>
        <p:spPr>
          <a:xfrm>
            <a:off x="693420" y="4379595"/>
            <a:ext cx="5547360" cy="4149090"/>
          </a:xfrm>
          <a:prstGeom prst="rect">
            <a:avLst/>
          </a:prstGeom>
        </p:spPr>
        <p:txBody>
          <a:bodyPr vert="horz" lIns="92285" tIns="46143" rIns="92285" bIns="4614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57590"/>
            <a:ext cx="3004820" cy="461010"/>
          </a:xfrm>
          <a:prstGeom prst="rect">
            <a:avLst/>
          </a:prstGeom>
        </p:spPr>
        <p:txBody>
          <a:bodyPr vert="horz" lIns="92285" tIns="46143" rIns="92285" bIns="4614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27776" y="8757590"/>
            <a:ext cx="3004820" cy="461010"/>
          </a:xfrm>
          <a:prstGeom prst="rect">
            <a:avLst/>
          </a:prstGeom>
        </p:spPr>
        <p:txBody>
          <a:bodyPr vert="horz" lIns="92285" tIns="46143" rIns="92285" bIns="46143" rtlCol="0" anchor="b"/>
          <a:lstStyle>
            <a:lvl1pPr algn="r">
              <a:defRPr sz="1200"/>
            </a:lvl1pPr>
          </a:lstStyle>
          <a:p>
            <a:fld id="{039DD6BF-8715-4134-B664-3D5BEF3E32C1}"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39DD6BF-8715-4134-B664-3D5BEF3E32C1}"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showed a YouTube video clip the day before we did the semantic</a:t>
            </a:r>
            <a:r>
              <a:rPr lang="en-US" baseline="0" dirty="0" smtClean="0"/>
              <a:t> question map activity to elicit prior knowledge of the subject.  In addition, they were given an article on the Great Red Spot to read for homework. </a:t>
            </a:r>
            <a:endParaRPr lang="en-US" dirty="0"/>
          </a:p>
        </p:txBody>
      </p:sp>
      <p:sp>
        <p:nvSpPr>
          <p:cNvPr id="4" name="Slide Number Placeholder 3"/>
          <p:cNvSpPr>
            <a:spLocks noGrp="1"/>
          </p:cNvSpPr>
          <p:nvPr>
            <p:ph type="sldNum" sz="quarter" idx="10"/>
          </p:nvPr>
        </p:nvSpPr>
        <p:spPr/>
        <p:txBody>
          <a:bodyPr/>
          <a:lstStyle/>
          <a:p>
            <a:fld id="{039DD6BF-8715-4134-B664-3D5BEF3E32C1}" type="slidenum">
              <a:rPr lang="en-US" smtClean="0"/>
              <a:pPr/>
              <a:t>23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7C460E27-FD7A-4D3E-A2BD-6970CEDB1EB1}" type="datetime1">
              <a:rPr lang="en-US" smtClean="0"/>
              <a:pPr/>
              <a:t>7/31/2011</a:t>
            </a:fld>
            <a:endParaRPr lang="en-US" dirty="0"/>
          </a:p>
        </p:txBody>
      </p:sp>
      <p:sp>
        <p:nvSpPr>
          <p:cNvPr id="16" name="Slide Number Placeholder 15"/>
          <p:cNvSpPr>
            <a:spLocks noGrp="1"/>
          </p:cNvSpPr>
          <p:nvPr>
            <p:ph type="sldNum" sz="quarter" idx="11"/>
          </p:nvPr>
        </p:nvSpPr>
        <p:spPr/>
        <p:txBody>
          <a:bodyPr/>
          <a:lstStyle/>
          <a:p>
            <a:fld id="{7F9B5531-5451-42BB-BEC3-D6303F11B30A}"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6BF0DB-153E-45D1-A293-D4D9693F08C9}" type="datetime1">
              <a:rPr lang="en-US" smtClean="0"/>
              <a:pPr/>
              <a:t>7/31/2011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9B5531-5451-42BB-BEC3-D6303F11B30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79C07C-73AD-46AF-B88D-8B0138A3AB13}" type="datetime1">
              <a:rPr lang="en-US" smtClean="0"/>
              <a:pPr/>
              <a:t>7/31/2011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9B5531-5451-42BB-BEC3-D6303F11B30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A46C31F-6C5C-455B-A83E-5A717FD94ABD}" type="datetime1">
              <a:rPr lang="en-US" smtClean="0"/>
              <a:pPr/>
              <a:t>7/31/2011</a:t>
            </a:fld>
            <a:endParaRPr lang="en-US" dirty="0"/>
          </a:p>
        </p:txBody>
      </p:sp>
      <p:sp>
        <p:nvSpPr>
          <p:cNvPr id="15" name="Slide Number Placeholder 14"/>
          <p:cNvSpPr>
            <a:spLocks noGrp="1"/>
          </p:cNvSpPr>
          <p:nvPr>
            <p:ph type="sldNum" sz="quarter" idx="15"/>
          </p:nvPr>
        </p:nvSpPr>
        <p:spPr/>
        <p:txBody>
          <a:bodyPr/>
          <a:lstStyle>
            <a:lvl1pPr algn="ctr">
              <a:defRPr/>
            </a:lvl1pPr>
          </a:lstStyle>
          <a:p>
            <a:fld id="{7F9B5531-5451-42BB-BEC3-D6303F11B30A}"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A73093A-E6EB-48FB-BCD3-54639F5569A5}" type="datetime1">
              <a:rPr lang="en-US" smtClean="0"/>
              <a:pPr/>
              <a:t>7/31/2011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9B5531-5451-42BB-BEC3-D6303F11B30A}"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2953EF2-28AB-4E1D-A6E9-42BBAD5EC9BA}" type="datetime1">
              <a:rPr lang="en-US" smtClean="0"/>
              <a:pPr/>
              <a:t>7/31/2011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F9B5531-5451-42BB-BEC3-D6303F11B30A}"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7F9B5531-5451-42BB-BEC3-D6303F11B30A}"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4FE35118-AE63-43C6-878A-72E4B268F5E7}" type="datetime1">
              <a:rPr lang="en-US" smtClean="0"/>
              <a:pPr/>
              <a:t>7/31/2011</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EDC6111-5C75-4274-A972-FA9654FF8A9E}" type="datetime1">
              <a:rPr lang="en-US" smtClean="0"/>
              <a:pPr/>
              <a:t>7/31/2011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F9B5531-5451-42BB-BEC3-D6303F11B30A}"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21AC6A-422B-4609-BA87-629FFDB365EB}" type="datetime1">
              <a:rPr lang="en-US" smtClean="0"/>
              <a:pPr/>
              <a:t>7/31/2011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F9B5531-5451-42BB-BEC3-D6303F11B30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35F3D8A4-A851-47C6-B166-5105C2B744B6}" type="datetime1">
              <a:rPr lang="en-US" smtClean="0"/>
              <a:pPr/>
              <a:t>7/31/2011</a:t>
            </a:fld>
            <a:endParaRPr lang="en-US" dirty="0"/>
          </a:p>
        </p:txBody>
      </p:sp>
      <p:sp>
        <p:nvSpPr>
          <p:cNvPr id="9" name="Slide Number Placeholder 8"/>
          <p:cNvSpPr>
            <a:spLocks noGrp="1"/>
          </p:cNvSpPr>
          <p:nvPr>
            <p:ph type="sldNum" sz="quarter" idx="15"/>
          </p:nvPr>
        </p:nvSpPr>
        <p:spPr/>
        <p:txBody>
          <a:bodyPr/>
          <a:lstStyle/>
          <a:p>
            <a:fld id="{7F9B5531-5451-42BB-BEC3-D6303F11B30A}"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AA1D9F30-8216-4CD3-B342-A2DAB83B912F}" type="datetime1">
              <a:rPr lang="en-US" smtClean="0"/>
              <a:pPr/>
              <a:t>7/31/2011</a:t>
            </a:fld>
            <a:endParaRPr lang="en-US" dirty="0"/>
          </a:p>
        </p:txBody>
      </p:sp>
      <p:sp>
        <p:nvSpPr>
          <p:cNvPr id="9" name="Slide Number Placeholder 8"/>
          <p:cNvSpPr>
            <a:spLocks noGrp="1"/>
          </p:cNvSpPr>
          <p:nvPr>
            <p:ph type="sldNum" sz="quarter" idx="11"/>
          </p:nvPr>
        </p:nvSpPr>
        <p:spPr/>
        <p:txBody>
          <a:bodyPr/>
          <a:lstStyle/>
          <a:p>
            <a:fld id="{7F9B5531-5451-42BB-BEC3-D6303F11B30A}"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59C6C0F-E45C-4E22-904D-9D5689B7498D}" type="datetime1">
              <a:rPr lang="en-US" smtClean="0"/>
              <a:pPr/>
              <a:t>7/31/2011</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F9B5531-5451-42BB-BEC3-D6303F11B30A}"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hf hdr="0" ftr="0" dt="0"/>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file:///\\nwarrenfs1\staff\cmason\nwarrenfs1\staff\cmason\nwarrenfs1\staff\cmason\nwarrenfs1\staff\cmason\nwarrenfs1\staff\cmason\nwarrenfs1\staff\cmason\Users\cmason\Desktop\Documents\coaching\Thick%20Questions.pdf" TargetMode="Externa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ideo" Target="file:///\\nwarrenfs1\staff\cmason\Weather%20on%20Jupiter%201_7.wmv"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u-s-history.com/pages/h1583"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slideLayout" Target="../slideLayouts/slideLayout7.xml"/><Relationship Id="rId1" Type="http://schemas.openxmlformats.org/officeDocument/2006/relationships/audio" Target="../media/audio1.wav"/><Relationship Id="rId4" Type="http://schemas.openxmlformats.org/officeDocument/2006/relationships/image" Target="../media/image1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audio" Target="file:///C:\Users\cmason\Desktop\Alanis%20Morissette%20-%20Ironic%20(Video).mp3"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1</a:t>
            </a:fld>
            <a:endParaRPr lang="en-US" dirty="0"/>
          </a:p>
        </p:txBody>
      </p:sp>
      <p:sp>
        <p:nvSpPr>
          <p:cNvPr id="3" name="Rectangle 2"/>
          <p:cNvSpPr/>
          <p:nvPr/>
        </p:nvSpPr>
        <p:spPr>
          <a:xfrm rot="840112">
            <a:off x="-548992" y="1437252"/>
            <a:ext cx="10206207" cy="1754326"/>
          </a:xfrm>
          <a:prstGeom prst="rect">
            <a:avLst/>
          </a:prstGeom>
          <a:noFill/>
          <a:effectLst>
            <a:glow rad="101600">
              <a:schemeClr val="accent5">
                <a:satMod val="175000"/>
                <a:alpha val="40000"/>
              </a:schemeClr>
            </a:glow>
          </a:effectLst>
        </p:spPr>
        <p:txBody>
          <a:bodyPr wrap="square" lIns="91440" tIns="45720" rIns="91440" bIns="45720">
            <a:prstTxWarp prst="textCanDown">
              <a:avLst>
                <a:gd name="adj" fmla="val 0"/>
              </a:avLst>
            </a:prstTxWarp>
            <a:spAutoFit/>
            <a:scene3d>
              <a:camera prst="isometricRightUp"/>
              <a:lightRig rig="threePt" dir="t"/>
            </a:scene3d>
          </a:bodyPr>
          <a:lstStyle/>
          <a:p>
            <a:pPr algn="ctr"/>
            <a:r>
              <a:rPr lang="en-US" sz="5400" b="0" cap="none" spc="0" dirty="0" smtClean="0">
                <a:ln w="18415" cmpd="sng">
                  <a:solidFill>
                    <a:srgbClr val="FFFFFF"/>
                  </a:solidFill>
                  <a:prstDash val="solid"/>
                </a:ln>
                <a:solidFill>
                  <a:schemeClr val="accent5">
                    <a:lumMod val="20000"/>
                    <a:lumOff val="80000"/>
                  </a:schemeClr>
                </a:solidFill>
                <a:effectLst>
                  <a:glow rad="139700">
                    <a:schemeClr val="accent5">
                      <a:satMod val="175000"/>
                      <a:alpha val="40000"/>
                    </a:schemeClr>
                  </a:glow>
                  <a:outerShdw blurRad="63500" dir="3600000" algn="tl" rotWithShape="0">
                    <a:srgbClr val="000000">
                      <a:alpha val="70000"/>
                    </a:srgbClr>
                  </a:outerShdw>
                </a:effectLst>
              </a:rPr>
              <a:t>Strategies to Unlock the </a:t>
            </a:r>
          </a:p>
          <a:p>
            <a:pPr algn="ctr"/>
            <a:r>
              <a:rPr lang="en-US" sz="5400" dirty="0" smtClean="0">
                <a:ln w="18415" cmpd="sng">
                  <a:solidFill>
                    <a:srgbClr val="FFFFFF"/>
                  </a:solidFill>
                  <a:prstDash val="solid"/>
                </a:ln>
                <a:solidFill>
                  <a:schemeClr val="accent5">
                    <a:lumMod val="20000"/>
                    <a:lumOff val="80000"/>
                  </a:schemeClr>
                </a:solidFill>
                <a:effectLst>
                  <a:glow rad="139700">
                    <a:schemeClr val="accent5">
                      <a:satMod val="175000"/>
                      <a:alpha val="40000"/>
                    </a:schemeClr>
                  </a:glow>
                  <a:outerShdw blurRad="63500" dir="3600000" algn="tl" rotWithShape="0">
                    <a:srgbClr val="000000">
                      <a:alpha val="70000"/>
                    </a:srgbClr>
                  </a:outerShdw>
                </a:effectLst>
              </a:rPr>
              <a:t>Mysteries of Content Area Texts!</a:t>
            </a:r>
            <a:endParaRPr lang="en-US" sz="5400" b="0" cap="none" spc="0" dirty="0">
              <a:ln w="18415" cmpd="sng">
                <a:solidFill>
                  <a:srgbClr val="FFFFFF"/>
                </a:solidFill>
                <a:prstDash val="solid"/>
              </a:ln>
              <a:solidFill>
                <a:schemeClr val="accent5">
                  <a:lumMod val="20000"/>
                  <a:lumOff val="80000"/>
                </a:schemeClr>
              </a:solidFill>
              <a:effectLst>
                <a:glow rad="139700">
                  <a:schemeClr val="accent5">
                    <a:satMod val="175000"/>
                    <a:alpha val="40000"/>
                  </a:schemeClr>
                </a:glow>
                <a:outerShdw blurRad="63500" dir="3600000" algn="tl" rotWithShape="0">
                  <a:srgbClr val="000000">
                    <a:alpha val="70000"/>
                  </a:srgbClr>
                </a:outerShdw>
              </a:effectLst>
            </a:endParaRPr>
          </a:p>
        </p:txBody>
      </p:sp>
      <p:pic>
        <p:nvPicPr>
          <p:cNvPr id="1026" name="Picture 2" descr="C:\Users\cmason\AppData\Local\Microsoft\Windows\Temporary Internet Files\Content.IE5\1706A0A3\MC900280731[1].wmf"/>
          <p:cNvPicPr>
            <a:picLocks noChangeAspect="1" noChangeArrowheads="1"/>
          </p:cNvPicPr>
          <p:nvPr/>
        </p:nvPicPr>
        <p:blipFill>
          <a:blip r:embed="rId3" cstate="print"/>
          <a:srcRect/>
          <a:stretch>
            <a:fillRect/>
          </a:stretch>
        </p:blipFill>
        <p:spPr bwMode="auto">
          <a:xfrm rot="20731138">
            <a:off x="4724400" y="3124200"/>
            <a:ext cx="2286000" cy="338629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800" decel="100000"/>
                                        <p:tgtEl>
                                          <p:spTgt spid="1026"/>
                                        </p:tgtEl>
                                      </p:cBhvr>
                                    </p:animEffect>
                                    <p:anim calcmode="lin" valueType="num">
                                      <p:cBhvr>
                                        <p:cTn id="8" dur="800" decel="100000" fill="hold"/>
                                        <p:tgtEl>
                                          <p:spTgt spid="1026"/>
                                        </p:tgtEl>
                                        <p:attrNameLst>
                                          <p:attrName>style.rotation</p:attrName>
                                        </p:attrNameLst>
                                      </p:cBhvr>
                                      <p:tavLst>
                                        <p:tav tm="0">
                                          <p:val>
                                            <p:fltVal val="-90"/>
                                          </p:val>
                                        </p:tav>
                                        <p:tav tm="100000">
                                          <p:val>
                                            <p:fltVal val="0"/>
                                          </p:val>
                                        </p:tav>
                                      </p:tavLst>
                                    </p:anim>
                                    <p:anim calcmode="lin" valueType="num">
                                      <p:cBhvr>
                                        <p:cTn id="9" dur="800" decel="100000" fill="hold"/>
                                        <p:tgtEl>
                                          <p:spTgt spid="1026"/>
                                        </p:tgtEl>
                                        <p:attrNameLst>
                                          <p:attrName>ppt_x</p:attrName>
                                        </p:attrNameLst>
                                      </p:cBhvr>
                                      <p:tavLst>
                                        <p:tav tm="0">
                                          <p:val>
                                            <p:strVal val="#ppt_x+0.4"/>
                                          </p:val>
                                        </p:tav>
                                        <p:tav tm="100000">
                                          <p:val>
                                            <p:strVal val="#ppt_x-0.05"/>
                                          </p:val>
                                        </p:tav>
                                      </p:tavLst>
                                    </p:anim>
                                    <p:anim calcmode="lin" valueType="num">
                                      <p:cBhvr>
                                        <p:cTn id="10" dur="800" decel="100000" fill="hold"/>
                                        <p:tgtEl>
                                          <p:spTgt spid="102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4400" cy="1066800"/>
          </a:xfrm>
        </p:spPr>
        <p:txBody>
          <a:bodyPr>
            <a:noAutofit/>
          </a:bodyPr>
          <a:lstStyle/>
          <a:p>
            <a:pPr algn="ctr"/>
            <a:r>
              <a:rPr lang="en-US" sz="3200" spc="0" dirty="0" smtClean="0">
                <a:ln w="12700">
                  <a:solidFill>
                    <a:schemeClr val="tx2">
                      <a:lumMod val="75000"/>
                    </a:schemeClr>
                  </a:solidFill>
                  <a:prstDash val="solid"/>
                </a:ln>
                <a:solidFill>
                  <a:schemeClr val="tx1"/>
                </a:solidFill>
              </a:rPr>
              <a:t>What makes  all types of content area </a:t>
            </a:r>
            <a:br>
              <a:rPr lang="en-US" sz="3200" spc="0" dirty="0" smtClean="0">
                <a:ln w="12700">
                  <a:solidFill>
                    <a:schemeClr val="tx2">
                      <a:lumMod val="75000"/>
                    </a:schemeClr>
                  </a:solidFill>
                  <a:prstDash val="solid"/>
                </a:ln>
                <a:solidFill>
                  <a:schemeClr val="tx1"/>
                </a:solidFill>
              </a:rPr>
            </a:br>
            <a:r>
              <a:rPr lang="en-US" sz="3200" spc="0" dirty="0" smtClean="0">
                <a:ln w="12700">
                  <a:solidFill>
                    <a:schemeClr val="tx2">
                      <a:lumMod val="75000"/>
                    </a:schemeClr>
                  </a:solidFill>
                  <a:prstDash val="solid"/>
                </a:ln>
                <a:solidFill>
                  <a:schemeClr val="tx1"/>
                </a:solidFill>
              </a:rPr>
              <a:t>text  so difficult to read?</a:t>
            </a:r>
            <a:endParaRPr lang="en-US" sz="3200" spc="0" dirty="0">
              <a:ln w="12700">
                <a:solidFill>
                  <a:schemeClr val="tx2">
                    <a:lumMod val="75000"/>
                  </a:schemeClr>
                </a:solidFill>
                <a:prstDash val="solid"/>
              </a:ln>
              <a:solidFill>
                <a:schemeClr val="tx1"/>
              </a:solidFill>
            </a:endParaRPr>
          </a:p>
        </p:txBody>
      </p:sp>
      <p:sp>
        <p:nvSpPr>
          <p:cNvPr id="4" name="Text Placeholder 3"/>
          <p:cNvSpPr>
            <a:spLocks noGrp="1"/>
          </p:cNvSpPr>
          <p:nvPr>
            <p:ph type="body" sz="half" idx="2"/>
          </p:nvPr>
        </p:nvSpPr>
        <p:spPr>
          <a:xfrm>
            <a:off x="5257800" y="1371600"/>
            <a:ext cx="3124200" cy="2362200"/>
          </a:xfrm>
        </p:spPr>
        <p:txBody>
          <a:bodyPr>
            <a:normAutofit fontScale="85000" lnSpcReduction="20000"/>
          </a:bodyPr>
          <a:lstStyle/>
          <a:p>
            <a:pPr>
              <a:buFont typeface="Arial" pitchFamily="34" charset="0"/>
              <a:buChar char="•"/>
            </a:pPr>
            <a:r>
              <a:rPr lang="en-US" sz="2000" dirty="0" smtClean="0"/>
              <a:t>The average text book weighs 5lbs.</a:t>
            </a:r>
          </a:p>
          <a:p>
            <a:pPr>
              <a:buFont typeface="Arial" pitchFamily="34" charset="0"/>
              <a:buChar char="•"/>
            </a:pPr>
            <a:r>
              <a:rPr lang="en-US" sz="2000" dirty="0" smtClean="0"/>
              <a:t>It is filled with beautiful pictures, graphs, maps, and lots and lots of words.</a:t>
            </a:r>
          </a:p>
          <a:p>
            <a:r>
              <a:rPr lang="en-US" sz="2000" dirty="0" smtClean="0"/>
              <a:t>	</a:t>
            </a:r>
          </a:p>
          <a:p>
            <a:pPr>
              <a:buFont typeface="Arial" pitchFamily="34" charset="0"/>
              <a:buChar char="•"/>
            </a:pPr>
            <a:endParaRPr lang="en-US" sz="2000" dirty="0"/>
          </a:p>
        </p:txBody>
      </p:sp>
      <p:sp>
        <p:nvSpPr>
          <p:cNvPr id="5" name="Slide Number Placeholder 4"/>
          <p:cNvSpPr>
            <a:spLocks noGrp="1"/>
          </p:cNvSpPr>
          <p:nvPr>
            <p:ph type="sldNum" sz="quarter" idx="11"/>
          </p:nvPr>
        </p:nvSpPr>
        <p:spPr/>
        <p:txBody>
          <a:bodyPr/>
          <a:lstStyle/>
          <a:p>
            <a:fld id="{7F9B5531-5451-42BB-BEC3-D6303F11B30A}" type="slidenum">
              <a:rPr lang="en-US" smtClean="0"/>
              <a:pPr/>
              <a:t>10</a:t>
            </a:fld>
            <a:endParaRPr lang="en-US" dirty="0"/>
          </a:p>
        </p:txBody>
      </p:sp>
      <p:pic>
        <p:nvPicPr>
          <p:cNvPr id="51202" name="Picture 2" descr="http://margaretstohl.typepad.com/.a/6a010536baa9fc970c01116892835b970c-800wi"/>
          <p:cNvPicPr>
            <a:picLocks noChangeAspect="1" noChangeArrowheads="1"/>
          </p:cNvPicPr>
          <p:nvPr/>
        </p:nvPicPr>
        <p:blipFill>
          <a:blip r:embed="rId2" cstate="print"/>
          <a:srcRect l="3934" t="3200" r="3934" b="25600"/>
          <a:stretch>
            <a:fillRect/>
          </a:stretch>
        </p:blipFill>
        <p:spPr bwMode="auto">
          <a:xfrm>
            <a:off x="685800" y="1295400"/>
            <a:ext cx="4419600" cy="3105015"/>
          </a:xfrm>
          <a:prstGeom prst="rect">
            <a:avLst/>
          </a:prstGeom>
          <a:noFill/>
        </p:spPr>
      </p:pic>
      <p:sp>
        <p:nvSpPr>
          <p:cNvPr id="8" name="TextBox 7"/>
          <p:cNvSpPr txBox="1"/>
          <p:nvPr/>
        </p:nvSpPr>
        <p:spPr>
          <a:xfrm>
            <a:off x="381000" y="4419600"/>
            <a:ext cx="8382000" cy="1938992"/>
          </a:xfrm>
          <a:prstGeom prst="rect">
            <a:avLst/>
          </a:prstGeom>
          <a:noFill/>
        </p:spPr>
        <p:txBody>
          <a:bodyPr wrap="square" rtlCol="0">
            <a:spAutoFit/>
          </a:bodyPr>
          <a:lstStyle/>
          <a:p>
            <a:pPr>
              <a:buFont typeface="Arial" pitchFamily="34" charset="0"/>
              <a:buChar char="•"/>
            </a:pPr>
            <a:r>
              <a:rPr lang="en-US" sz="2000" b="1" dirty="0" smtClean="0">
                <a:solidFill>
                  <a:schemeClr val="tx2"/>
                </a:solidFill>
                <a:effectLst>
                  <a:outerShdw blurRad="38100" dist="38100" dir="2700000" algn="tl">
                    <a:srgbClr val="000000">
                      <a:alpha val="43137"/>
                    </a:srgbClr>
                  </a:outerShdw>
                </a:effectLst>
              </a:rPr>
              <a:t>Well organized text, whether it be books, articles or web resources help improve students’ comprehension. </a:t>
            </a:r>
          </a:p>
          <a:p>
            <a:pPr>
              <a:buFont typeface="Arial" pitchFamily="34" charset="0"/>
              <a:buChar char="•"/>
            </a:pPr>
            <a:endParaRPr lang="en-US" sz="2000" b="1" dirty="0" smtClean="0">
              <a:solidFill>
                <a:schemeClr val="tx2"/>
              </a:solidFill>
              <a:effectLst>
                <a:outerShdw blurRad="38100" dist="38100" dir="2700000" algn="tl">
                  <a:srgbClr val="000000">
                    <a:alpha val="43137"/>
                  </a:srgbClr>
                </a:outerShdw>
              </a:effectLst>
            </a:endParaRPr>
          </a:p>
          <a:p>
            <a:pPr>
              <a:buFont typeface="Arial" pitchFamily="34" charset="0"/>
              <a:buChar char="•"/>
            </a:pPr>
            <a:r>
              <a:rPr lang="en-US" sz="2000" b="1" dirty="0" smtClean="0">
                <a:solidFill>
                  <a:schemeClr val="tx2"/>
                </a:solidFill>
                <a:effectLst>
                  <a:outerShdw blurRad="38100" dist="38100" dir="2700000" algn="tl">
                    <a:srgbClr val="000000">
                      <a:alpha val="43137"/>
                    </a:srgbClr>
                  </a:outerShdw>
                </a:effectLst>
              </a:rPr>
              <a:t>Conversely, text that is unorganized, will present an extremely challenging task to a struggling reader who is trying to make the necessary connections needed to synthesize the information.</a:t>
            </a:r>
            <a:endParaRPr lang="en-US" sz="2000" b="1" dirty="0">
              <a:solidFill>
                <a:schemeClr val="tx2"/>
              </a:solidFill>
              <a:effectLst>
                <a:outerShdw blurRad="38100" dist="38100" dir="2700000" algn="tl">
                  <a:srgbClr val="000000">
                    <a:alpha val="43137"/>
                  </a:srgbClr>
                </a:outerShdw>
              </a:effectLst>
            </a:endParaRPr>
          </a:p>
        </p:txBody>
      </p:sp>
      <p:sp>
        <p:nvSpPr>
          <p:cNvPr id="9" name="Rectangle 8"/>
          <p:cNvSpPr/>
          <p:nvPr/>
        </p:nvSpPr>
        <p:spPr>
          <a:xfrm>
            <a:off x="7086600" y="6324600"/>
            <a:ext cx="1336263" cy="276999"/>
          </a:xfrm>
          <a:prstGeom prst="rect">
            <a:avLst/>
          </a:prstGeom>
        </p:spPr>
        <p:txBody>
          <a:bodyPr wrap="none">
            <a:spAutoFit/>
          </a:bodyPr>
          <a:lstStyle/>
          <a:p>
            <a:pPr algn="r"/>
            <a:r>
              <a:rPr lang="en-US" sz="1200" dirty="0" smtClean="0"/>
              <a:t>(Pettengill, 2006)</a:t>
            </a:r>
            <a:endParaRPr lang="en-US" sz="1200" dirty="0"/>
          </a:p>
        </p:txBody>
      </p:sp>
      <p:sp>
        <p:nvSpPr>
          <p:cNvPr id="10" name="TextBox 9"/>
          <p:cNvSpPr txBox="1"/>
          <p:nvPr/>
        </p:nvSpPr>
        <p:spPr>
          <a:xfrm>
            <a:off x="5257800" y="3048000"/>
            <a:ext cx="3581400" cy="1323439"/>
          </a:xfrm>
          <a:prstGeom prst="rect">
            <a:avLst/>
          </a:prstGeom>
          <a:noFill/>
        </p:spPr>
        <p:txBody>
          <a:bodyPr wrap="square" rtlCol="0">
            <a:spAutoFit/>
          </a:bodyPr>
          <a:lstStyle/>
          <a:p>
            <a:pPr>
              <a:buFont typeface="Arial" pitchFamily="34" charset="0"/>
              <a:buChar char="•"/>
            </a:pPr>
            <a:r>
              <a:rPr lang="en-US" sz="1600" dirty="0" smtClean="0">
                <a:solidFill>
                  <a:schemeClr val="tx2"/>
                </a:solidFill>
              </a:rPr>
              <a:t>A proficient reader can  process all of this information at  once and be able to make sense of  it,  but to  a struggling reader this can cause  havoc!</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228600" y="1981200"/>
            <a:ext cx="8305800" cy="1143000"/>
          </a:xfrm>
        </p:spPr>
        <p:txBody>
          <a:bodyPr/>
          <a:lstStyle/>
          <a:p>
            <a:endParaRPr lang="en-US" sz="3200" b="1" dirty="0" smtClean="0">
              <a:solidFill>
                <a:schemeClr val="tx1"/>
              </a:solidFill>
            </a:endParaRPr>
          </a:p>
          <a:p>
            <a:endParaRPr lang="en-US" sz="3200" b="1" dirty="0" smtClean="0">
              <a:solidFill>
                <a:schemeClr val="tx1"/>
              </a:solidFill>
            </a:endParaRPr>
          </a:p>
          <a:p>
            <a:endParaRPr lang="en-US" sz="3200" b="1" dirty="0">
              <a:solidFill>
                <a:schemeClr val="tx1"/>
              </a:solidFill>
            </a:endParaRPr>
          </a:p>
        </p:txBody>
      </p:sp>
      <p:sp>
        <p:nvSpPr>
          <p:cNvPr id="6" name="Title 5"/>
          <p:cNvSpPr>
            <a:spLocks noGrp="1"/>
          </p:cNvSpPr>
          <p:nvPr>
            <p:ph type="ctrTitle"/>
          </p:nvPr>
        </p:nvSpPr>
        <p:spPr>
          <a:xfrm>
            <a:off x="533400" y="2057400"/>
            <a:ext cx="8305800" cy="1981200"/>
          </a:xfrm>
        </p:spPr>
        <p:txBody>
          <a:bodyPr>
            <a:normAutofit fontScale="90000"/>
          </a:bodyPr>
          <a:lstStyle/>
          <a:p>
            <a:r>
              <a:rPr lang="en-US" sz="4000" b="1" dirty="0" smtClean="0">
                <a:solidFill>
                  <a:schemeClr val="tx1"/>
                </a:solidFill>
              </a:rPr>
              <a:t/>
            </a:r>
            <a:br>
              <a:rPr lang="en-US" sz="4000" b="1" dirty="0" smtClean="0">
                <a:solidFill>
                  <a:schemeClr val="tx1"/>
                </a:solidFill>
              </a:rPr>
            </a:br>
            <a:r>
              <a:rPr lang="en-US" sz="4000" b="1" dirty="0" smtClean="0">
                <a:solidFill>
                  <a:schemeClr val="tx1"/>
                </a:solidFill>
              </a:rPr>
              <a:t/>
            </a:r>
            <a:br>
              <a:rPr lang="en-US" sz="4000" b="1" dirty="0" smtClean="0">
                <a:solidFill>
                  <a:schemeClr val="tx1"/>
                </a:solidFill>
              </a:rPr>
            </a:br>
            <a:r>
              <a:rPr lang="en-US" sz="4000" b="1" dirty="0" smtClean="0">
                <a:solidFill>
                  <a:schemeClr val="tx1"/>
                </a:solidFill>
              </a:rPr>
              <a:t/>
            </a:r>
            <a:br>
              <a:rPr lang="en-US" sz="4000" b="1" dirty="0" smtClean="0">
                <a:solidFill>
                  <a:schemeClr val="tx1"/>
                </a:solidFill>
              </a:rPr>
            </a:br>
            <a:r>
              <a:rPr lang="en-US" sz="4000" b="1" dirty="0" smtClean="0">
                <a:solidFill>
                  <a:schemeClr val="tx1"/>
                </a:solidFill>
              </a:rPr>
              <a:t/>
            </a:r>
            <a:br>
              <a:rPr lang="en-US" sz="4000" b="1" dirty="0" smtClean="0">
                <a:solidFill>
                  <a:schemeClr val="tx1"/>
                </a:solidFill>
              </a:rPr>
            </a:br>
            <a:r>
              <a:rPr lang="en-US" sz="4000" b="1" dirty="0" smtClean="0">
                <a:solidFill>
                  <a:schemeClr val="tx1"/>
                </a:solidFill>
              </a:rPr>
              <a:t/>
            </a:r>
            <a:br>
              <a:rPr lang="en-US" sz="4000" b="1" dirty="0" smtClean="0">
                <a:solidFill>
                  <a:schemeClr val="tx1"/>
                </a:solidFill>
              </a:rPr>
            </a:br>
            <a:r>
              <a:rPr lang="en-US" sz="4000" b="1" dirty="0" smtClean="0">
                <a:solidFill>
                  <a:schemeClr val="tx1"/>
                </a:solidFill>
              </a:rPr>
              <a:t>When students work with graphic organizers that mirror a specific type of text pattern, they are given a structure that will help them figure out the pieces of the text puzzle!</a:t>
            </a:r>
            <a:br>
              <a:rPr lang="en-US" sz="4000" b="1" dirty="0" smtClean="0">
                <a:solidFill>
                  <a:schemeClr val="tx1"/>
                </a:solidFill>
              </a:rPr>
            </a:br>
            <a:r>
              <a:rPr lang="en-US" sz="4000" b="1" dirty="0" smtClean="0"/>
              <a:t>.</a:t>
            </a:r>
            <a:endParaRPr lang="en-US" sz="4000" b="1" dirty="0"/>
          </a:p>
        </p:txBody>
      </p:sp>
      <p:sp>
        <p:nvSpPr>
          <p:cNvPr id="5" name="Slide Number Placeholder 4"/>
          <p:cNvSpPr>
            <a:spLocks noGrp="1"/>
          </p:cNvSpPr>
          <p:nvPr>
            <p:ph type="sldNum" sz="quarter" idx="11"/>
          </p:nvPr>
        </p:nvSpPr>
        <p:spPr/>
        <p:txBody>
          <a:bodyPr/>
          <a:lstStyle/>
          <a:p>
            <a:fld id="{7F9B5531-5451-42BB-BEC3-D6303F11B30A}" type="slidenum">
              <a:rPr lang="en-US" smtClean="0"/>
              <a:pPr/>
              <a:t>11</a:t>
            </a:fld>
            <a:endParaRPr lang="en-US" dirty="0"/>
          </a:p>
        </p:txBody>
      </p:sp>
      <p:sp>
        <p:nvSpPr>
          <p:cNvPr id="8" name="TextBox 7"/>
          <p:cNvSpPr txBox="1"/>
          <p:nvPr/>
        </p:nvSpPr>
        <p:spPr>
          <a:xfrm>
            <a:off x="6172200" y="6248400"/>
            <a:ext cx="2362200" cy="369332"/>
          </a:xfrm>
          <a:prstGeom prst="rect">
            <a:avLst/>
          </a:prstGeom>
          <a:noFill/>
        </p:spPr>
        <p:txBody>
          <a:bodyPr wrap="square" rtlCol="0">
            <a:spAutoFit/>
          </a:bodyPr>
          <a:lstStyle/>
          <a:p>
            <a:pPr algn="r"/>
            <a:r>
              <a:rPr lang="en-US" dirty="0" smtClean="0"/>
              <a:t>(</a:t>
            </a:r>
            <a:r>
              <a:rPr lang="en-US" sz="1200" dirty="0" smtClean="0"/>
              <a:t>Pettengill, 2006</a:t>
            </a:r>
            <a:r>
              <a:rPr lang="en-US" dirty="0" smtClean="0"/>
              <a:t>)</a:t>
            </a:r>
            <a:endParaRPr lang="en-US" dirty="0"/>
          </a:p>
        </p:txBody>
      </p:sp>
      <p:sp>
        <p:nvSpPr>
          <p:cNvPr id="10" name="Rectangle 9"/>
          <p:cNvSpPr/>
          <p:nvPr/>
        </p:nvSpPr>
        <p:spPr>
          <a:xfrm>
            <a:off x="457200" y="3733800"/>
            <a:ext cx="8229600" cy="2862322"/>
          </a:xfrm>
          <a:prstGeom prst="rect">
            <a:avLst/>
          </a:prstGeom>
        </p:spPr>
        <p:txBody>
          <a:bodyPr wrap="square">
            <a:spAutoFit/>
          </a:bodyPr>
          <a:lstStyle/>
          <a:p>
            <a:pPr algn="ctr"/>
            <a:r>
              <a:rPr lang="en-US" sz="3000" b="1" dirty="0" smtClean="0">
                <a:effectLst>
                  <a:outerShdw blurRad="38100" dist="38100" dir="2700000" algn="tl">
                    <a:srgbClr val="000000">
                      <a:alpha val="43137"/>
                    </a:srgbClr>
                  </a:outerShdw>
                </a:effectLst>
              </a:rPr>
              <a:t>However, before this learning can happen, students must first be “shown” how to work with these graphic organizer, to recognize these pattern, and then be allowed  to utilize these graphic organizers independently!</a:t>
            </a:r>
            <a:br>
              <a:rPr lang="en-US" sz="3000" b="1" dirty="0" smtClean="0">
                <a:effectLst>
                  <a:outerShdw blurRad="38100" dist="38100" dir="2700000" algn="tl">
                    <a:srgbClr val="000000">
                      <a:alpha val="43137"/>
                    </a:srgbClr>
                  </a:outerShdw>
                </a:effectLst>
              </a:rPr>
            </a:br>
            <a:endParaRPr lang="en-US" sz="3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F9B5531-5451-42BB-BEC3-D6303F11B30A}" type="slidenum">
              <a:rPr lang="en-US" smtClean="0"/>
              <a:pPr/>
              <a:t>12</a:t>
            </a:fld>
            <a:endParaRPr lang="en-US" dirty="0"/>
          </a:p>
        </p:txBody>
      </p:sp>
      <p:sp>
        <p:nvSpPr>
          <p:cNvPr id="5" name="Title 4"/>
          <p:cNvSpPr>
            <a:spLocks noGrp="1"/>
          </p:cNvSpPr>
          <p:nvPr>
            <p:ph type="title"/>
          </p:nvPr>
        </p:nvSpPr>
        <p:spPr>
          <a:xfrm>
            <a:off x="609600" y="1447800"/>
            <a:ext cx="8229600" cy="1219200"/>
          </a:xfrm>
        </p:spPr>
        <p:txBody>
          <a:bodyPr>
            <a:noAutofit/>
          </a:bodyPr>
          <a:lstStyle/>
          <a:p>
            <a:pPr algn="ctr"/>
            <a:r>
              <a:rPr lang="en-US" sz="4400" b="1" dirty="0" smtClean="0">
                <a:ln w="3200">
                  <a:solidFill>
                    <a:srgbClr val="CC66FF">
                      <a:alpha val="25000"/>
                    </a:srgbClr>
                  </a:solidFill>
                  <a:prstDash val="solid"/>
                  <a:round/>
                </a:ln>
                <a:effectLst>
                  <a:outerShdw blurRad="38100" dist="38100" dir="2700000" algn="tl">
                    <a:srgbClr val="000000">
                      <a:alpha val="43137"/>
                    </a:srgbClr>
                  </a:outerShdw>
                </a:effectLst>
              </a:rPr>
              <a:t>GRAPHIC ORGANIZERS</a:t>
            </a:r>
            <a:br>
              <a:rPr lang="en-US" sz="4400" b="1" dirty="0" smtClean="0">
                <a:ln w="3200">
                  <a:solidFill>
                    <a:srgbClr val="CC66FF">
                      <a:alpha val="25000"/>
                    </a:srgbClr>
                  </a:solidFill>
                  <a:prstDash val="solid"/>
                  <a:round/>
                </a:ln>
                <a:effectLst>
                  <a:outerShdw blurRad="38100" dist="38100" dir="2700000" algn="tl">
                    <a:srgbClr val="000000">
                      <a:alpha val="43137"/>
                    </a:srgbClr>
                  </a:outerShdw>
                </a:effectLst>
              </a:rPr>
            </a:br>
            <a:r>
              <a:rPr lang="en-US" sz="4400" b="1" dirty="0" smtClean="0">
                <a:ln w="3200">
                  <a:solidFill>
                    <a:srgbClr val="CC66FF">
                      <a:alpha val="25000"/>
                    </a:srgbClr>
                  </a:solidFill>
                  <a:prstDash val="solid"/>
                  <a:round/>
                </a:ln>
                <a:effectLst>
                  <a:outerShdw blurRad="38100" dist="38100" dir="2700000" algn="tl">
                    <a:srgbClr val="000000">
                      <a:alpha val="43137"/>
                    </a:srgbClr>
                  </a:outerShdw>
                </a:effectLst>
              </a:rPr>
              <a:t> and Other Strategies for Unlocking Content Area Text:</a:t>
            </a:r>
            <a:endParaRPr lang="en-US" sz="4400" b="1" dirty="0">
              <a:ln w="3200">
                <a:solidFill>
                  <a:srgbClr val="CC66FF">
                    <a:alpha val="25000"/>
                  </a:srgbClr>
                </a:solidFill>
                <a:prstDash val="solid"/>
                <a:round/>
              </a:ln>
              <a:effectLst>
                <a:outerShdw blurRad="38100" dist="38100" dir="2700000" algn="tl">
                  <a:srgbClr val="000000">
                    <a:alpha val="43137"/>
                  </a:srgbClr>
                </a:outerShdw>
              </a:effectLst>
            </a:endParaRPr>
          </a:p>
        </p:txBody>
      </p:sp>
      <p:pic>
        <p:nvPicPr>
          <p:cNvPr id="45057" name="Picture 1" descr="C:\Users\cmason\AppData\Local\Microsoft\Windows\Temporary Internet Files\Content.IE5\VCX51DJ3\MC900367536[1].wmf"/>
          <p:cNvPicPr>
            <a:picLocks noChangeAspect="1" noChangeArrowheads="1"/>
          </p:cNvPicPr>
          <p:nvPr/>
        </p:nvPicPr>
        <p:blipFill>
          <a:blip r:embed="rId2" cstate="print"/>
          <a:srcRect/>
          <a:stretch>
            <a:fillRect/>
          </a:stretch>
        </p:blipFill>
        <p:spPr bwMode="auto">
          <a:xfrm>
            <a:off x="2438400" y="2743200"/>
            <a:ext cx="4419600" cy="328967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F9B5531-5451-42BB-BEC3-D6303F11B30A}" type="slidenum">
              <a:rPr lang="en-US" smtClean="0"/>
              <a:pPr/>
              <a:t>13</a:t>
            </a:fld>
            <a:endParaRPr lang="en-US" dirty="0"/>
          </a:p>
        </p:txBody>
      </p:sp>
      <p:sp>
        <p:nvSpPr>
          <p:cNvPr id="5" name="Rectangle 4"/>
          <p:cNvSpPr/>
          <p:nvPr/>
        </p:nvSpPr>
        <p:spPr>
          <a:xfrm>
            <a:off x="762000" y="533400"/>
            <a:ext cx="7630807" cy="769441"/>
          </a:xfrm>
          <a:prstGeom prst="rect">
            <a:avLst/>
          </a:prstGeom>
        </p:spPr>
        <p:txBody>
          <a:bodyPr wrap="none">
            <a:spAutoFit/>
          </a:bodyPr>
          <a:lstStyle/>
          <a:p>
            <a:r>
              <a:rPr lang="en-US" sz="4400" b="1" dirty="0" smtClean="0">
                <a:ln>
                  <a:solidFill>
                    <a:schemeClr val="tx1"/>
                  </a:solidFill>
                </a:ln>
                <a:solidFill>
                  <a:schemeClr val="accent4">
                    <a:lumMod val="60000"/>
                    <a:lumOff val="40000"/>
                  </a:schemeClr>
                </a:solidFill>
              </a:rPr>
              <a:t>SEMANTIC QUESTION MAP</a:t>
            </a:r>
            <a:endParaRPr lang="en-US" sz="4400" dirty="0">
              <a:ln>
                <a:solidFill>
                  <a:schemeClr val="tx1"/>
                </a:solidFill>
              </a:ln>
            </a:endParaRPr>
          </a:p>
        </p:txBody>
      </p:sp>
      <p:sp>
        <p:nvSpPr>
          <p:cNvPr id="6" name="TextBox 5"/>
          <p:cNvSpPr txBox="1"/>
          <p:nvPr/>
        </p:nvSpPr>
        <p:spPr>
          <a:xfrm>
            <a:off x="838200" y="1447800"/>
            <a:ext cx="7391400" cy="4493538"/>
          </a:xfrm>
          <a:prstGeom prst="rect">
            <a:avLst/>
          </a:prstGeom>
          <a:noFill/>
        </p:spPr>
        <p:txBody>
          <a:bodyPr wrap="square" rtlCol="0">
            <a:spAutoFit/>
          </a:bodyPr>
          <a:lstStyle/>
          <a:p>
            <a:pPr algn="ctr"/>
            <a:r>
              <a:rPr lang="en-US" sz="3200" b="1" dirty="0" smtClean="0">
                <a:solidFill>
                  <a:schemeClr val="accent4">
                    <a:lumMod val="40000"/>
                    <a:lumOff val="60000"/>
                  </a:schemeClr>
                </a:solidFill>
              </a:rPr>
              <a:t>  Used before or after reading to:</a:t>
            </a:r>
          </a:p>
          <a:p>
            <a:pPr algn="ctr"/>
            <a:endParaRPr lang="en-US" sz="3200" b="1" dirty="0" smtClean="0">
              <a:solidFill>
                <a:schemeClr val="accent4">
                  <a:lumMod val="40000"/>
                  <a:lumOff val="60000"/>
                </a:schemeClr>
              </a:solidFill>
            </a:endParaRPr>
          </a:p>
          <a:p>
            <a:pPr>
              <a:buFont typeface="Arial" pitchFamily="34" charset="0"/>
              <a:buChar char="•"/>
            </a:pPr>
            <a:r>
              <a:rPr lang="en-US" sz="2400" b="1" dirty="0" smtClean="0">
                <a:solidFill>
                  <a:schemeClr val="accent4">
                    <a:lumMod val="40000"/>
                    <a:lumOff val="60000"/>
                  </a:schemeClr>
                </a:solidFill>
              </a:rPr>
              <a:t>Gain an overview of a topic</a:t>
            </a:r>
          </a:p>
          <a:p>
            <a:endParaRPr lang="en-US" sz="2400" b="1" dirty="0" smtClean="0">
              <a:solidFill>
                <a:schemeClr val="accent4">
                  <a:lumMod val="40000"/>
                  <a:lumOff val="60000"/>
                </a:schemeClr>
              </a:solidFill>
            </a:endParaRPr>
          </a:p>
          <a:p>
            <a:pPr>
              <a:buFont typeface="Arial" pitchFamily="34" charset="0"/>
              <a:buChar char="•"/>
            </a:pPr>
            <a:r>
              <a:rPr lang="en-US" sz="2400" b="1" dirty="0" smtClean="0">
                <a:solidFill>
                  <a:schemeClr val="accent4">
                    <a:lumMod val="40000"/>
                    <a:lumOff val="60000"/>
                  </a:schemeClr>
                </a:solidFill>
              </a:rPr>
              <a:t>To generate questions</a:t>
            </a:r>
          </a:p>
          <a:p>
            <a:endParaRPr lang="en-US" sz="2400" b="1" dirty="0" smtClean="0">
              <a:solidFill>
                <a:schemeClr val="accent4">
                  <a:lumMod val="40000"/>
                  <a:lumOff val="60000"/>
                </a:schemeClr>
              </a:solidFill>
            </a:endParaRPr>
          </a:p>
          <a:p>
            <a:pPr>
              <a:buFont typeface="Arial" pitchFamily="34" charset="0"/>
              <a:buChar char="•"/>
            </a:pPr>
            <a:r>
              <a:rPr lang="en-US" sz="2400" b="1" dirty="0" smtClean="0">
                <a:solidFill>
                  <a:schemeClr val="accent4">
                    <a:lumMod val="40000"/>
                    <a:lumOff val="60000"/>
                  </a:schemeClr>
                </a:solidFill>
              </a:rPr>
              <a:t>Introduce/review vocabulary</a:t>
            </a:r>
          </a:p>
          <a:p>
            <a:endParaRPr lang="en-US" sz="2400" b="1" dirty="0" smtClean="0">
              <a:solidFill>
                <a:schemeClr val="accent4">
                  <a:lumMod val="40000"/>
                  <a:lumOff val="60000"/>
                </a:schemeClr>
              </a:solidFill>
            </a:endParaRPr>
          </a:p>
          <a:p>
            <a:pPr>
              <a:buFont typeface="Arial" pitchFamily="34" charset="0"/>
              <a:buChar char="•"/>
            </a:pPr>
            <a:r>
              <a:rPr lang="en-US" sz="2400" b="1" dirty="0" smtClean="0">
                <a:solidFill>
                  <a:schemeClr val="accent4">
                    <a:lumMod val="40000"/>
                    <a:lumOff val="60000"/>
                  </a:schemeClr>
                </a:solidFill>
              </a:rPr>
              <a:t>Summarize</a:t>
            </a:r>
          </a:p>
          <a:p>
            <a:pPr algn="ctr">
              <a:buFont typeface="Arial" pitchFamily="34" charset="0"/>
              <a:buChar char="•"/>
            </a:pPr>
            <a:endParaRPr lang="en-US" b="1" dirty="0" smtClean="0">
              <a:solidFill>
                <a:schemeClr val="accent4">
                  <a:lumMod val="40000"/>
                  <a:lumOff val="60000"/>
                </a:schemeClr>
              </a:solidFill>
            </a:endParaRPr>
          </a:p>
          <a:p>
            <a:pPr algn="ctr">
              <a:buFont typeface="Arial" pitchFamily="34" charset="0"/>
              <a:buChar char="•"/>
            </a:pPr>
            <a:endParaRPr lang="en-US" dirty="0" smtClean="0"/>
          </a:p>
          <a:p>
            <a:pPr algn="ct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Left Arrow 26"/>
          <p:cNvSpPr/>
          <p:nvPr/>
        </p:nvSpPr>
        <p:spPr>
          <a:xfrm rot="9049863">
            <a:off x="2160507" y="4508628"/>
            <a:ext cx="2099642" cy="656722"/>
          </a:xfrm>
          <a:prstGeom prst="leftArrow">
            <a:avLst>
              <a:gd name="adj1" fmla="val 60000"/>
              <a:gd name="adj2" fmla="val 50000"/>
            </a:avLst>
          </a:prstGeom>
        </p:spPr>
        <p:style>
          <a:lnRef idx="0">
            <a:schemeClr val="accent4">
              <a:shade val="90000"/>
              <a:hueOff val="86038"/>
              <a:satOff val="103"/>
              <a:lumOff val="13773"/>
              <a:alphaOff val="0"/>
            </a:schemeClr>
          </a:lnRef>
          <a:fillRef idx="1">
            <a:schemeClr val="accent4">
              <a:shade val="90000"/>
              <a:hueOff val="86038"/>
              <a:satOff val="103"/>
              <a:lumOff val="13773"/>
              <a:alphaOff val="0"/>
            </a:schemeClr>
          </a:fillRef>
          <a:effectRef idx="0">
            <a:schemeClr val="accent4">
              <a:shade val="90000"/>
              <a:hueOff val="86038"/>
              <a:satOff val="103"/>
              <a:lumOff val="13773"/>
              <a:alphaOff val="0"/>
            </a:schemeClr>
          </a:effectRef>
          <a:fontRef idx="minor">
            <a:schemeClr val="lt1"/>
          </a:fontRef>
        </p:style>
      </p:sp>
      <p:sp>
        <p:nvSpPr>
          <p:cNvPr id="26" name="Left Arrow 25"/>
          <p:cNvSpPr/>
          <p:nvPr/>
        </p:nvSpPr>
        <p:spPr>
          <a:xfrm rot="1897106">
            <a:off x="5140772" y="4244313"/>
            <a:ext cx="1842807" cy="656722"/>
          </a:xfrm>
          <a:prstGeom prst="leftArrow">
            <a:avLst>
              <a:gd name="adj1" fmla="val 60000"/>
              <a:gd name="adj2" fmla="val 50000"/>
            </a:avLst>
          </a:prstGeom>
        </p:spPr>
        <p:style>
          <a:lnRef idx="0">
            <a:schemeClr val="accent4">
              <a:shade val="90000"/>
              <a:hueOff val="129056"/>
              <a:satOff val="155"/>
              <a:lumOff val="20660"/>
              <a:alphaOff val="0"/>
            </a:schemeClr>
          </a:lnRef>
          <a:fillRef idx="1">
            <a:schemeClr val="accent4">
              <a:shade val="90000"/>
              <a:hueOff val="129056"/>
              <a:satOff val="155"/>
              <a:lumOff val="20660"/>
              <a:alphaOff val="0"/>
            </a:schemeClr>
          </a:fillRef>
          <a:effectRef idx="0">
            <a:schemeClr val="accent4">
              <a:shade val="90000"/>
              <a:hueOff val="129056"/>
              <a:satOff val="155"/>
              <a:lumOff val="20660"/>
              <a:alphaOff val="0"/>
            </a:schemeClr>
          </a:effectRef>
          <a:fontRef idx="minor">
            <a:schemeClr val="lt1"/>
          </a:fontRef>
        </p:style>
      </p:sp>
      <p:sp>
        <p:nvSpPr>
          <p:cNvPr id="24" name="Left Arrow 23"/>
          <p:cNvSpPr/>
          <p:nvPr/>
        </p:nvSpPr>
        <p:spPr>
          <a:xfrm rot="20126228">
            <a:off x="5382850" y="2277898"/>
            <a:ext cx="1937074" cy="656722"/>
          </a:xfrm>
          <a:prstGeom prst="leftArrow">
            <a:avLst>
              <a:gd name="adj1" fmla="val 60000"/>
              <a:gd name="adj2" fmla="val 50000"/>
            </a:avLst>
          </a:prstGeom>
        </p:spPr>
        <p:style>
          <a:lnRef idx="0">
            <a:schemeClr val="accent4">
              <a:shade val="90000"/>
              <a:hueOff val="43019"/>
              <a:satOff val="52"/>
              <a:lumOff val="6887"/>
              <a:alphaOff val="0"/>
            </a:schemeClr>
          </a:lnRef>
          <a:fillRef idx="1">
            <a:schemeClr val="accent4">
              <a:shade val="90000"/>
              <a:hueOff val="43019"/>
              <a:satOff val="52"/>
              <a:lumOff val="6887"/>
              <a:alphaOff val="0"/>
            </a:schemeClr>
          </a:fillRef>
          <a:effectRef idx="0">
            <a:schemeClr val="accent4">
              <a:shade val="90000"/>
              <a:hueOff val="43019"/>
              <a:satOff val="52"/>
              <a:lumOff val="6887"/>
              <a:alphaOff val="0"/>
            </a:schemeClr>
          </a:effectRef>
          <a:fontRef idx="minor">
            <a:schemeClr val="lt1"/>
          </a:fontRef>
        </p:style>
      </p:sp>
      <p:sp>
        <p:nvSpPr>
          <p:cNvPr id="23" name="Left Arrow 22"/>
          <p:cNvSpPr/>
          <p:nvPr/>
        </p:nvSpPr>
        <p:spPr>
          <a:xfrm rot="13171874">
            <a:off x="1800047" y="2338056"/>
            <a:ext cx="2212511" cy="656722"/>
          </a:xfrm>
          <a:prstGeom prst="leftArrow">
            <a:avLst>
              <a:gd name="adj1" fmla="val 60000"/>
              <a:gd name="adj2" fmla="val 50000"/>
            </a:avLst>
          </a:prstGeom>
        </p:spPr>
        <p:style>
          <a:lnRef idx="0">
            <a:schemeClr val="accent4">
              <a:shade val="90000"/>
              <a:hueOff val="0"/>
              <a:satOff val="0"/>
              <a:lumOff val="0"/>
              <a:alphaOff val="0"/>
            </a:schemeClr>
          </a:lnRef>
          <a:fillRef idx="1">
            <a:schemeClr val="accent4">
              <a:shade val="90000"/>
              <a:hueOff val="0"/>
              <a:satOff val="0"/>
              <a:lumOff val="0"/>
              <a:alphaOff val="0"/>
            </a:schemeClr>
          </a:fillRef>
          <a:effectRef idx="0">
            <a:schemeClr val="accent4">
              <a:shade val="90000"/>
              <a:hueOff val="0"/>
              <a:satOff val="0"/>
              <a:lumOff val="0"/>
              <a:alphaOff val="0"/>
            </a:schemeClr>
          </a:effectRef>
          <a:fontRef idx="minor">
            <a:schemeClr val="lt1"/>
          </a:fontRef>
        </p:style>
      </p:sp>
      <p:sp>
        <p:nvSpPr>
          <p:cNvPr id="3" name="Slide Number Placeholder 2"/>
          <p:cNvSpPr>
            <a:spLocks noGrp="1"/>
          </p:cNvSpPr>
          <p:nvPr>
            <p:ph type="sldNum" sz="quarter" idx="15"/>
          </p:nvPr>
        </p:nvSpPr>
        <p:spPr/>
        <p:txBody>
          <a:bodyPr/>
          <a:lstStyle/>
          <a:p>
            <a:fld id="{7F9B5531-5451-42BB-BEC3-D6303F11B30A}" type="slidenum">
              <a:rPr lang="en-US" smtClean="0"/>
              <a:pPr/>
              <a:t>14</a:t>
            </a:fld>
            <a:endParaRPr lang="en-US" dirty="0"/>
          </a:p>
        </p:txBody>
      </p:sp>
      <p:sp>
        <p:nvSpPr>
          <p:cNvPr id="5" name="Rectangle 4"/>
          <p:cNvSpPr/>
          <p:nvPr/>
        </p:nvSpPr>
        <p:spPr>
          <a:xfrm>
            <a:off x="1600200" y="228600"/>
            <a:ext cx="6276718" cy="646331"/>
          </a:xfrm>
          <a:prstGeom prst="rect">
            <a:avLst/>
          </a:prstGeom>
        </p:spPr>
        <p:txBody>
          <a:bodyPr wrap="none">
            <a:spAutoFit/>
          </a:bodyPr>
          <a:lstStyle/>
          <a:p>
            <a:r>
              <a:rPr lang="en-US" sz="3600" b="1" dirty="0" smtClean="0">
                <a:solidFill>
                  <a:schemeClr val="accent4">
                    <a:lumMod val="60000"/>
                    <a:lumOff val="40000"/>
                  </a:schemeClr>
                </a:solidFill>
              </a:rPr>
              <a:t>SEMANTIC QUESTION MAP</a:t>
            </a:r>
            <a:endParaRPr lang="en-US" sz="3600" dirty="0"/>
          </a:p>
        </p:txBody>
      </p:sp>
      <p:grpSp>
        <p:nvGrpSpPr>
          <p:cNvPr id="7" name="Group 6"/>
          <p:cNvGrpSpPr/>
          <p:nvPr/>
        </p:nvGrpSpPr>
        <p:grpSpPr>
          <a:xfrm>
            <a:off x="381000" y="1143000"/>
            <a:ext cx="2429981" cy="1087882"/>
            <a:chOff x="19" y="0"/>
            <a:chExt cx="2429981" cy="1087882"/>
          </a:xfrm>
        </p:grpSpPr>
        <p:sp>
          <p:nvSpPr>
            <p:cNvPr id="8" name="Rounded Rectangle 7"/>
            <p:cNvSpPr/>
            <p:nvPr/>
          </p:nvSpPr>
          <p:spPr>
            <a:xfrm>
              <a:off x="19" y="0"/>
              <a:ext cx="2429981" cy="1087882"/>
            </a:xfrm>
            <a:prstGeom prst="roundRect">
              <a:avLst>
                <a:gd name="adj" fmla="val 10000"/>
              </a:avLst>
            </a:prstGeom>
          </p:spPr>
          <p:style>
            <a:lnRef idx="2">
              <a:schemeClr val="lt1">
                <a:hueOff val="0"/>
                <a:satOff val="0"/>
                <a:lumOff val="0"/>
                <a:alphaOff val="0"/>
              </a:schemeClr>
            </a:lnRef>
            <a:fillRef idx="1">
              <a:schemeClr val="accent4">
                <a:alpha val="90000"/>
                <a:hueOff val="0"/>
                <a:satOff val="0"/>
                <a:lumOff val="0"/>
                <a:alphaOff val="0"/>
              </a:schemeClr>
            </a:fillRef>
            <a:effectRef idx="0">
              <a:schemeClr val="accent4">
                <a:alpha val="90000"/>
                <a:hueOff val="0"/>
                <a:satOff val="0"/>
                <a:lumOff val="0"/>
                <a:alphaOff val="0"/>
              </a:schemeClr>
            </a:effectRef>
            <a:fontRef idx="minor">
              <a:schemeClr val="lt1"/>
            </a:fontRef>
          </p:style>
        </p:sp>
        <p:sp>
          <p:nvSpPr>
            <p:cNvPr id="9" name="Rounded Rectangle 4"/>
            <p:cNvSpPr/>
            <p:nvPr/>
          </p:nvSpPr>
          <p:spPr>
            <a:xfrm>
              <a:off x="31882" y="31863"/>
              <a:ext cx="2366255" cy="10241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865" tIns="62865" rIns="62865" bIns="62865" numCol="1" spcCol="1270" anchor="ctr" anchorCtr="0">
              <a:noAutofit/>
            </a:bodyPr>
            <a:lstStyle/>
            <a:p>
              <a:pPr lvl="0" algn="ctr" defTabSz="1466850">
                <a:lnSpc>
                  <a:spcPct val="90000"/>
                </a:lnSpc>
                <a:spcBef>
                  <a:spcPct val="0"/>
                </a:spcBef>
                <a:spcAft>
                  <a:spcPct val="35000"/>
                </a:spcAft>
              </a:pPr>
              <a:r>
                <a:rPr lang="en-US" sz="3300" kern="1200" dirty="0" smtClean="0"/>
                <a:t>Question 1</a:t>
              </a:r>
              <a:endParaRPr lang="en-US" sz="3300" kern="1200" dirty="0"/>
            </a:p>
          </p:txBody>
        </p:sp>
      </p:grpSp>
      <p:grpSp>
        <p:nvGrpSpPr>
          <p:cNvPr id="10" name="Group 9"/>
          <p:cNvGrpSpPr/>
          <p:nvPr/>
        </p:nvGrpSpPr>
        <p:grpSpPr>
          <a:xfrm>
            <a:off x="6400800" y="1143000"/>
            <a:ext cx="2508262" cy="1106480"/>
            <a:chOff x="6026137" y="0"/>
            <a:chExt cx="2508262" cy="1106480"/>
          </a:xfrm>
        </p:grpSpPr>
        <p:sp>
          <p:nvSpPr>
            <p:cNvPr id="11" name="Rounded Rectangle 10"/>
            <p:cNvSpPr/>
            <p:nvPr/>
          </p:nvSpPr>
          <p:spPr>
            <a:xfrm>
              <a:off x="6026137" y="0"/>
              <a:ext cx="2508262" cy="1106480"/>
            </a:xfrm>
            <a:prstGeom prst="roundRect">
              <a:avLst>
                <a:gd name="adj" fmla="val 10000"/>
              </a:avLst>
            </a:prstGeom>
          </p:spPr>
          <p:style>
            <a:lnRef idx="2">
              <a:schemeClr val="lt1">
                <a:hueOff val="0"/>
                <a:satOff val="0"/>
                <a:lumOff val="0"/>
                <a:alphaOff val="0"/>
              </a:schemeClr>
            </a:lnRef>
            <a:fillRef idx="1">
              <a:schemeClr val="accent4">
                <a:alpha val="90000"/>
                <a:hueOff val="0"/>
                <a:satOff val="0"/>
                <a:lumOff val="0"/>
                <a:alphaOff val="-13333"/>
              </a:schemeClr>
            </a:fillRef>
            <a:effectRef idx="0">
              <a:schemeClr val="accent4">
                <a:alpha val="90000"/>
                <a:hueOff val="0"/>
                <a:satOff val="0"/>
                <a:lumOff val="0"/>
                <a:alphaOff val="-13333"/>
              </a:schemeClr>
            </a:effectRef>
            <a:fontRef idx="minor">
              <a:schemeClr val="lt1"/>
            </a:fontRef>
          </p:style>
        </p:sp>
        <p:sp>
          <p:nvSpPr>
            <p:cNvPr id="12" name="Rounded Rectangle 4"/>
            <p:cNvSpPr/>
            <p:nvPr/>
          </p:nvSpPr>
          <p:spPr>
            <a:xfrm>
              <a:off x="6058545" y="32408"/>
              <a:ext cx="2443446" cy="10416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865" tIns="62865" rIns="62865" bIns="62865" numCol="1" spcCol="1270" anchor="ctr" anchorCtr="0">
              <a:noAutofit/>
            </a:bodyPr>
            <a:lstStyle/>
            <a:p>
              <a:pPr lvl="0" algn="ctr" defTabSz="1466850">
                <a:lnSpc>
                  <a:spcPct val="90000"/>
                </a:lnSpc>
                <a:spcBef>
                  <a:spcPct val="0"/>
                </a:spcBef>
                <a:spcAft>
                  <a:spcPct val="35000"/>
                </a:spcAft>
              </a:pPr>
              <a:r>
                <a:rPr lang="en-US" sz="3300" kern="1200" dirty="0" smtClean="0"/>
                <a:t>Question 2</a:t>
              </a:r>
              <a:endParaRPr lang="en-US" sz="3300" kern="1200" dirty="0"/>
            </a:p>
          </p:txBody>
        </p:sp>
      </p:grpSp>
      <p:grpSp>
        <p:nvGrpSpPr>
          <p:cNvPr id="13" name="Group 12"/>
          <p:cNvGrpSpPr/>
          <p:nvPr/>
        </p:nvGrpSpPr>
        <p:grpSpPr>
          <a:xfrm>
            <a:off x="3733800" y="2743200"/>
            <a:ext cx="1651045" cy="1688469"/>
            <a:chOff x="3260619" y="907245"/>
            <a:chExt cx="1651045" cy="2374269"/>
          </a:xfrm>
        </p:grpSpPr>
        <p:sp>
          <p:nvSpPr>
            <p:cNvPr id="14" name="Oval 13"/>
            <p:cNvSpPr/>
            <p:nvPr/>
          </p:nvSpPr>
          <p:spPr>
            <a:xfrm>
              <a:off x="3260619" y="907245"/>
              <a:ext cx="1651045" cy="2374269"/>
            </a:xfrm>
            <a:prstGeom prst="ellipse">
              <a:avLst/>
            </a:prstGeom>
          </p:spPr>
          <p:style>
            <a:lnRef idx="2">
              <a:schemeClr val="lt1">
                <a:hueOff val="0"/>
                <a:satOff val="0"/>
                <a:lumOff val="0"/>
                <a:alphaOff val="0"/>
              </a:schemeClr>
            </a:lnRef>
            <a:fillRef idx="1">
              <a:schemeClr val="accent4">
                <a:alpha val="80000"/>
                <a:hueOff val="0"/>
                <a:satOff val="0"/>
                <a:lumOff val="0"/>
                <a:alphaOff val="0"/>
              </a:schemeClr>
            </a:fillRef>
            <a:effectRef idx="0">
              <a:schemeClr val="accent4">
                <a:alpha val="80000"/>
                <a:hueOff val="0"/>
                <a:satOff val="0"/>
                <a:lumOff val="0"/>
                <a:alphaOff val="0"/>
              </a:schemeClr>
            </a:effectRef>
            <a:fontRef idx="minor">
              <a:schemeClr val="lt1"/>
            </a:fontRef>
          </p:style>
        </p:sp>
        <p:sp>
          <p:nvSpPr>
            <p:cNvPr id="15" name="Oval 4"/>
            <p:cNvSpPr/>
            <p:nvPr/>
          </p:nvSpPr>
          <p:spPr>
            <a:xfrm>
              <a:off x="3502409" y="1147798"/>
              <a:ext cx="1167465" cy="16788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smtClean="0"/>
                <a:t>Focus </a:t>
              </a:r>
            </a:p>
            <a:p>
              <a:pPr lvl="0" algn="ctr" defTabSz="1200150">
                <a:lnSpc>
                  <a:spcPct val="90000"/>
                </a:lnSpc>
                <a:spcBef>
                  <a:spcPct val="0"/>
                </a:spcBef>
                <a:spcAft>
                  <a:spcPct val="35000"/>
                </a:spcAft>
              </a:pPr>
              <a:r>
                <a:rPr lang="en-US" sz="2700" dirty="0" smtClean="0"/>
                <a:t>Word</a:t>
              </a:r>
              <a:endParaRPr lang="en-US" sz="2700" kern="1200" dirty="0"/>
            </a:p>
          </p:txBody>
        </p:sp>
      </p:grpSp>
      <p:grpSp>
        <p:nvGrpSpPr>
          <p:cNvPr id="17" name="Group 16"/>
          <p:cNvGrpSpPr/>
          <p:nvPr/>
        </p:nvGrpSpPr>
        <p:grpSpPr>
          <a:xfrm>
            <a:off x="381000" y="4876800"/>
            <a:ext cx="2189073" cy="1144325"/>
            <a:chOff x="7" y="3124188"/>
            <a:chExt cx="2189073" cy="1144325"/>
          </a:xfrm>
        </p:grpSpPr>
        <p:sp>
          <p:nvSpPr>
            <p:cNvPr id="18" name="Rounded Rectangle 17"/>
            <p:cNvSpPr/>
            <p:nvPr/>
          </p:nvSpPr>
          <p:spPr>
            <a:xfrm>
              <a:off x="7" y="3124188"/>
              <a:ext cx="2189073" cy="1144325"/>
            </a:xfrm>
            <a:prstGeom prst="roundRect">
              <a:avLst>
                <a:gd name="adj" fmla="val 10000"/>
              </a:avLst>
            </a:prstGeom>
          </p:spPr>
          <p:style>
            <a:lnRef idx="2">
              <a:schemeClr val="lt1">
                <a:hueOff val="0"/>
                <a:satOff val="0"/>
                <a:lumOff val="0"/>
                <a:alphaOff val="0"/>
              </a:schemeClr>
            </a:lnRef>
            <a:fillRef idx="1">
              <a:schemeClr val="accent4">
                <a:alpha val="90000"/>
                <a:hueOff val="0"/>
                <a:satOff val="0"/>
                <a:lumOff val="0"/>
                <a:alphaOff val="-26667"/>
              </a:schemeClr>
            </a:fillRef>
            <a:effectRef idx="0">
              <a:schemeClr val="accent4">
                <a:alpha val="90000"/>
                <a:hueOff val="0"/>
                <a:satOff val="0"/>
                <a:lumOff val="0"/>
                <a:alphaOff val="-26667"/>
              </a:schemeClr>
            </a:effectRef>
            <a:fontRef idx="minor">
              <a:schemeClr val="lt1"/>
            </a:fontRef>
          </p:style>
        </p:sp>
        <p:sp>
          <p:nvSpPr>
            <p:cNvPr id="19" name="Rounded Rectangle 4"/>
            <p:cNvSpPr/>
            <p:nvPr/>
          </p:nvSpPr>
          <p:spPr>
            <a:xfrm>
              <a:off x="33523" y="3157704"/>
              <a:ext cx="2122041" cy="10772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865" tIns="62865" rIns="62865" bIns="62865" numCol="1" spcCol="1270" anchor="ctr" anchorCtr="0">
              <a:noAutofit/>
            </a:bodyPr>
            <a:lstStyle/>
            <a:p>
              <a:pPr lvl="0" algn="ctr" defTabSz="1466850">
                <a:lnSpc>
                  <a:spcPct val="90000"/>
                </a:lnSpc>
                <a:spcBef>
                  <a:spcPct val="0"/>
                </a:spcBef>
                <a:spcAft>
                  <a:spcPct val="35000"/>
                </a:spcAft>
              </a:pPr>
              <a:r>
                <a:rPr lang="en-US" sz="3300" kern="1200" dirty="0" smtClean="0"/>
                <a:t>Question 3</a:t>
              </a:r>
              <a:endParaRPr lang="en-US" sz="3300" kern="1200" dirty="0"/>
            </a:p>
          </p:txBody>
        </p:sp>
      </p:grpSp>
      <p:grpSp>
        <p:nvGrpSpPr>
          <p:cNvPr id="20" name="Group 19"/>
          <p:cNvGrpSpPr/>
          <p:nvPr/>
        </p:nvGrpSpPr>
        <p:grpSpPr>
          <a:xfrm>
            <a:off x="6477000" y="4876800"/>
            <a:ext cx="2316915" cy="1067059"/>
            <a:chOff x="6172200" y="3124210"/>
            <a:chExt cx="2316915" cy="1067059"/>
          </a:xfrm>
        </p:grpSpPr>
        <p:sp>
          <p:nvSpPr>
            <p:cNvPr id="21" name="Rounded Rectangle 20"/>
            <p:cNvSpPr/>
            <p:nvPr/>
          </p:nvSpPr>
          <p:spPr>
            <a:xfrm>
              <a:off x="6172200" y="3124210"/>
              <a:ext cx="2316915" cy="1067059"/>
            </a:xfrm>
            <a:prstGeom prst="roundRect">
              <a:avLst>
                <a:gd name="adj" fmla="val 10000"/>
              </a:avLst>
            </a:prstGeom>
          </p:spPr>
          <p:style>
            <a:lnRef idx="2">
              <a:schemeClr val="lt1">
                <a:hueOff val="0"/>
                <a:satOff val="0"/>
                <a:lumOff val="0"/>
                <a:alphaOff val="0"/>
              </a:schemeClr>
            </a:lnRef>
            <a:fillRef idx="1">
              <a:schemeClr val="accent4">
                <a:alpha val="90000"/>
                <a:hueOff val="0"/>
                <a:satOff val="0"/>
                <a:lumOff val="0"/>
                <a:alphaOff val="-40000"/>
              </a:schemeClr>
            </a:fillRef>
            <a:effectRef idx="0">
              <a:schemeClr val="accent4">
                <a:alpha val="90000"/>
                <a:hueOff val="0"/>
                <a:satOff val="0"/>
                <a:lumOff val="0"/>
                <a:alphaOff val="-40000"/>
              </a:schemeClr>
            </a:effectRef>
            <a:fontRef idx="minor">
              <a:schemeClr val="lt1"/>
            </a:fontRef>
          </p:style>
        </p:sp>
        <p:sp>
          <p:nvSpPr>
            <p:cNvPr id="22" name="Rounded Rectangle 4"/>
            <p:cNvSpPr/>
            <p:nvPr/>
          </p:nvSpPr>
          <p:spPr>
            <a:xfrm>
              <a:off x="6203453" y="3155463"/>
              <a:ext cx="2254409" cy="10045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865" tIns="62865" rIns="62865" bIns="62865" numCol="1" spcCol="1270" anchor="ctr" anchorCtr="0">
              <a:noAutofit/>
            </a:bodyPr>
            <a:lstStyle/>
            <a:p>
              <a:pPr lvl="0" algn="ctr" defTabSz="1466850">
                <a:lnSpc>
                  <a:spcPct val="90000"/>
                </a:lnSpc>
                <a:spcBef>
                  <a:spcPct val="0"/>
                </a:spcBef>
                <a:spcAft>
                  <a:spcPct val="35000"/>
                </a:spcAft>
              </a:pPr>
              <a:r>
                <a:rPr lang="en-US" sz="3300" kern="1200" dirty="0" smtClean="0"/>
                <a:t>Question 4</a:t>
              </a:r>
              <a:endParaRPr lang="en-US" sz="3300" kern="1200" dirty="0"/>
            </a:p>
          </p:txBody>
        </p:sp>
      </p:grpSp>
      <p:sp>
        <p:nvSpPr>
          <p:cNvPr id="29" name="Rectangle 28"/>
          <p:cNvSpPr/>
          <p:nvPr/>
        </p:nvSpPr>
        <p:spPr>
          <a:xfrm>
            <a:off x="6553200" y="6324600"/>
            <a:ext cx="1929311" cy="276999"/>
          </a:xfrm>
          <a:prstGeom prst="rect">
            <a:avLst/>
          </a:prstGeom>
        </p:spPr>
        <p:txBody>
          <a:bodyPr wrap="none">
            <a:spAutoFit/>
          </a:bodyPr>
          <a:lstStyle/>
          <a:p>
            <a:r>
              <a:rPr lang="en-US" sz="1200" dirty="0" smtClean="0"/>
              <a:t>(Johnson &amp; Pearson, 1984)</a:t>
            </a:r>
            <a:endParaRPr lang="en-US" sz="1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a:xfrm>
            <a:off x="8305800" y="6019800"/>
            <a:ext cx="609600" cy="457200"/>
          </a:xfrm>
        </p:spPr>
        <p:txBody>
          <a:bodyPr/>
          <a:lstStyle/>
          <a:p>
            <a:fld id="{7F9B5531-5451-42BB-BEC3-D6303F11B30A}" type="slidenum">
              <a:rPr lang="en-US" smtClean="0"/>
              <a:pPr/>
              <a:t>15</a:t>
            </a:fld>
            <a:endParaRPr lang="en-US" dirty="0"/>
          </a:p>
        </p:txBody>
      </p:sp>
      <p:graphicFrame>
        <p:nvGraphicFramePr>
          <p:cNvPr id="7" name="Object 6"/>
          <p:cNvGraphicFramePr>
            <a:graphicFrameLocks noChangeAspect="1"/>
          </p:cNvGraphicFramePr>
          <p:nvPr/>
        </p:nvGraphicFramePr>
        <p:xfrm>
          <a:off x="3217863" y="3617913"/>
          <a:ext cx="1936750" cy="352425"/>
        </p:xfrm>
        <a:graphic>
          <a:graphicData uri="http://schemas.openxmlformats.org/presentationml/2006/ole">
            <p:oleObj spid="_x0000_s25602" name="Document" r:id="rId3" imgW="1936960" imgH="352505" progId="Word.Document.8">
              <p:embed/>
            </p:oleObj>
          </a:graphicData>
        </a:graphic>
      </p:graphicFrame>
      <p:graphicFrame>
        <p:nvGraphicFramePr>
          <p:cNvPr id="8" name="Object 7"/>
          <p:cNvGraphicFramePr>
            <a:graphicFrameLocks noChangeAspect="1"/>
          </p:cNvGraphicFramePr>
          <p:nvPr/>
        </p:nvGraphicFramePr>
        <p:xfrm>
          <a:off x="1600200" y="304800"/>
          <a:ext cx="5640729" cy="5791200"/>
        </p:xfrm>
        <a:graphic>
          <a:graphicData uri="http://schemas.openxmlformats.org/presentationml/2006/ole">
            <p:oleObj spid="_x0000_s25603" name="Acrobat Document" r:id="rId4" imgW="5829103" imgH="7543564" progId="AcroExch.Document.7">
              <p:link updateAutomatic="1"/>
            </p:oleObj>
          </a:graphicData>
        </a:graphic>
      </p:graphicFrame>
      <p:sp>
        <p:nvSpPr>
          <p:cNvPr id="10" name="TextBox 9"/>
          <p:cNvSpPr txBox="1"/>
          <p:nvPr/>
        </p:nvSpPr>
        <p:spPr>
          <a:xfrm>
            <a:off x="-533400" y="6324600"/>
            <a:ext cx="9372600" cy="261610"/>
          </a:xfrm>
          <a:prstGeom prst="rect">
            <a:avLst/>
          </a:prstGeom>
          <a:noFill/>
        </p:spPr>
        <p:txBody>
          <a:bodyPr wrap="square" rtlCol="0">
            <a:spAutoFit/>
          </a:bodyPr>
          <a:lstStyle/>
          <a:p>
            <a:pPr algn="r"/>
            <a:r>
              <a:rPr lang="en-US" sz="1100" dirty="0" smtClean="0"/>
              <a:t>(http://readingrocksroxbury.wikispaces.com/file/view/idr+after+reading+actrevised.pdf)</a:t>
            </a:r>
            <a:endParaRPr lang="en-US" sz="1100" dirty="0"/>
          </a:p>
        </p:txBody>
      </p:sp>
      <p:sp>
        <p:nvSpPr>
          <p:cNvPr id="9" name="Rectangle 8"/>
          <p:cNvSpPr/>
          <p:nvPr/>
        </p:nvSpPr>
        <p:spPr>
          <a:xfrm>
            <a:off x="3200400" y="5486400"/>
            <a:ext cx="2590800" cy="533400"/>
          </a:xfrm>
          <a:prstGeom prst="rect">
            <a:avLst/>
          </a:prstGeom>
          <a:solidFill>
            <a:schemeClr val="tx1"/>
          </a:solid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Bradley Hand ITC" pitchFamily="66" charset="0"/>
              </a:rPr>
              <a:t>To What extent….?</a:t>
            </a:r>
            <a:endParaRPr lang="en-US" sz="2400" b="1" dirty="0">
              <a:solidFill>
                <a:schemeClr val="bg1"/>
              </a:solidFill>
              <a:latin typeface="Bradley Hand ITC"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5"/>
          </p:nvPr>
        </p:nvSpPr>
        <p:spPr/>
        <p:txBody>
          <a:bodyPr/>
          <a:lstStyle/>
          <a:p>
            <a:fld id="{7F9B5531-5451-42BB-BEC3-D6303F11B30A}" type="slidenum">
              <a:rPr lang="en-US" smtClean="0"/>
              <a:pPr/>
              <a:t>16</a:t>
            </a:fld>
            <a:endParaRPr lang="en-US" dirty="0"/>
          </a:p>
        </p:txBody>
      </p:sp>
      <p:sp>
        <p:nvSpPr>
          <p:cNvPr id="3" name="Title 2"/>
          <p:cNvSpPr>
            <a:spLocks noGrp="1"/>
          </p:cNvSpPr>
          <p:nvPr>
            <p:ph type="title"/>
          </p:nvPr>
        </p:nvSpPr>
        <p:spPr>
          <a:xfrm>
            <a:off x="457200" y="304800"/>
            <a:ext cx="8229600" cy="685800"/>
          </a:xfrm>
        </p:spPr>
        <p:txBody>
          <a:bodyPr>
            <a:normAutofit fontScale="90000"/>
          </a:bodyPr>
          <a:lstStyle/>
          <a:p>
            <a:pPr algn="ctr"/>
            <a:r>
              <a:rPr lang="en-US" b="1" dirty="0" smtClean="0">
                <a:solidFill>
                  <a:schemeClr val="accent4">
                    <a:lumMod val="60000"/>
                    <a:lumOff val="40000"/>
                  </a:schemeClr>
                </a:solidFill>
              </a:rPr>
              <a:t>SEMANTIC QUESTION MAP</a:t>
            </a:r>
            <a:endParaRPr lang="en-US" b="1" dirty="0">
              <a:solidFill>
                <a:schemeClr val="accent4">
                  <a:lumMod val="60000"/>
                  <a:lumOff val="40000"/>
                </a:schemeClr>
              </a:solidFill>
            </a:endParaRPr>
          </a:p>
        </p:txBody>
      </p:sp>
      <p:graphicFrame>
        <p:nvGraphicFramePr>
          <p:cNvPr id="6" name="Diagram 5"/>
          <p:cNvGraphicFramePr/>
          <p:nvPr/>
        </p:nvGraphicFramePr>
        <p:xfrm>
          <a:off x="304800" y="1371600"/>
          <a:ext cx="8534400" cy="474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2438400" y="990600"/>
            <a:ext cx="4424994" cy="369332"/>
          </a:xfrm>
          <a:prstGeom prst="rect">
            <a:avLst/>
          </a:prstGeom>
        </p:spPr>
        <p:txBody>
          <a:bodyPr wrap="none">
            <a:spAutoFit/>
          </a:bodyPr>
          <a:lstStyle/>
          <a:p>
            <a:pPr algn="ctr"/>
            <a:r>
              <a:rPr lang="en-US" b="1" dirty="0" smtClean="0">
                <a:solidFill>
                  <a:schemeClr val="tx2">
                    <a:lumMod val="75000"/>
                  </a:schemeClr>
                </a:solidFill>
              </a:rPr>
              <a:t>These are student generated questions!</a:t>
            </a:r>
            <a:endParaRPr lang="en-US"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7F9B5531-5451-42BB-BEC3-D6303F11B30A}" type="slidenum">
              <a:rPr lang="en-US" smtClean="0"/>
              <a:pPr/>
              <a:t>17</a:t>
            </a:fld>
            <a:endParaRPr lang="en-US" dirty="0"/>
          </a:p>
        </p:txBody>
      </p:sp>
      <p:sp>
        <p:nvSpPr>
          <p:cNvPr id="5" name="Slide Number Placeholder 1"/>
          <p:cNvSpPr txBox="1">
            <a:spLocks/>
          </p:cNvSpPr>
          <p:nvPr/>
        </p:nvSpPr>
        <p:spPr>
          <a:xfrm>
            <a:off x="10772775" y="6400800"/>
            <a:ext cx="609600" cy="457200"/>
          </a:xfrm>
          <a:prstGeom prst="rect">
            <a:avLst/>
          </a:prstGeom>
          <a:noFill/>
        </p:spPr>
        <p:txBody>
          <a:bodyPr vert="horz"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7F9B5531-5451-42BB-BEC3-D6303F11B30A}" type="slidenum">
              <a:rPr kumimoji="0" lang="en-US" sz="1600" b="0"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1600" b="0" i="0" u="none" strike="noStrike" kern="1200" cap="none" spc="0" normalizeH="0" baseline="0" noProof="0" dirty="0">
              <a:ln>
                <a:noFill/>
              </a:ln>
              <a:solidFill>
                <a:schemeClr val="tx2"/>
              </a:solidFill>
              <a:effectLst/>
              <a:uLnTx/>
              <a:uFillTx/>
              <a:latin typeface="+mn-lt"/>
              <a:ea typeface="+mn-ea"/>
              <a:cs typeface="+mn-cs"/>
            </a:endParaRPr>
          </a:p>
        </p:txBody>
      </p:sp>
      <p:sp>
        <p:nvSpPr>
          <p:cNvPr id="6" name="Title 2"/>
          <p:cNvSpPr txBox="1">
            <a:spLocks/>
          </p:cNvSpPr>
          <p:nvPr/>
        </p:nvSpPr>
        <p:spPr>
          <a:xfrm>
            <a:off x="457200" y="304800"/>
            <a:ext cx="8229600" cy="685800"/>
          </a:xfrm>
          <a:prstGeom prst="rect">
            <a:avLst/>
          </a:prstGeom>
          <a:ln w="6350" cap="rnd">
            <a:noFill/>
          </a:ln>
        </p:spPr>
        <p:txBody>
          <a:bodyPr vert="horz" rtlCol="0" anchor="b" anchorCtr="0">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200" b="1" i="0" u="none" strike="noStrike" kern="1200" cap="none" spc="-100" normalizeH="0" baseline="0" noProof="0" dirty="0" smtClean="0">
                <a:ln w="3200">
                  <a:solidFill>
                    <a:schemeClr val="bg2">
                      <a:shade val="75000"/>
                      <a:alpha val="25000"/>
                    </a:schemeClr>
                  </a:solidFill>
                  <a:prstDash val="solid"/>
                  <a:round/>
                </a:ln>
                <a:solidFill>
                  <a:schemeClr val="accent4">
                    <a:lumMod val="60000"/>
                    <a:lumOff val="40000"/>
                  </a:schemeClr>
                </a:solidFill>
                <a:effectLst>
                  <a:innerShdw blurRad="50800" dist="25400" dir="13500000">
                    <a:prstClr val="black">
                      <a:alpha val="70000"/>
                    </a:prstClr>
                  </a:innerShdw>
                </a:effectLst>
                <a:uLnTx/>
                <a:uFillTx/>
                <a:latin typeface="+mj-lt"/>
                <a:ea typeface="+mj-ea"/>
                <a:cs typeface="+mj-cs"/>
              </a:rPr>
              <a:t>SEMANTIC QUESTION MAP</a:t>
            </a:r>
            <a:endParaRPr kumimoji="0" lang="en-US" sz="4200" b="1" i="0" u="none" strike="noStrike" kern="1200" cap="none" spc="-100" normalizeH="0" baseline="0" noProof="0" dirty="0">
              <a:ln w="3200">
                <a:solidFill>
                  <a:schemeClr val="bg2">
                    <a:shade val="75000"/>
                    <a:alpha val="25000"/>
                  </a:schemeClr>
                </a:solidFill>
                <a:prstDash val="solid"/>
                <a:round/>
              </a:ln>
              <a:solidFill>
                <a:schemeClr val="accent4">
                  <a:lumMod val="60000"/>
                  <a:lumOff val="40000"/>
                </a:schemeClr>
              </a:solidFill>
              <a:effectLst>
                <a:innerShdw blurRad="50800" dist="25400" dir="13500000">
                  <a:prstClr val="black">
                    <a:alpha val="70000"/>
                  </a:prstClr>
                </a:innerShdw>
              </a:effectLst>
              <a:uLnTx/>
              <a:uFillTx/>
              <a:latin typeface="+mj-lt"/>
              <a:ea typeface="+mj-ea"/>
              <a:cs typeface="+mj-cs"/>
            </a:endParaRPr>
          </a:p>
        </p:txBody>
      </p:sp>
      <p:graphicFrame>
        <p:nvGraphicFramePr>
          <p:cNvPr id="7" name="Diagram 6"/>
          <p:cNvGraphicFramePr/>
          <p:nvPr/>
        </p:nvGraphicFramePr>
        <p:xfrm>
          <a:off x="228600" y="838200"/>
          <a:ext cx="8686800" cy="601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228600" y="1905000"/>
            <a:ext cx="3352800" cy="1569660"/>
          </a:xfrm>
          <a:prstGeom prst="rect">
            <a:avLst/>
          </a:prstGeom>
          <a:noFill/>
        </p:spPr>
        <p:txBody>
          <a:bodyPr wrap="square" rtlCol="0">
            <a:spAutoFit/>
          </a:bodyPr>
          <a:lstStyle/>
          <a:p>
            <a:pPr>
              <a:buFont typeface="Arial" pitchFamily="34" charset="0"/>
              <a:buChar char="•"/>
            </a:pPr>
            <a:r>
              <a:rPr lang="en-US" sz="1600" b="1" dirty="0" smtClean="0">
                <a:solidFill>
                  <a:schemeClr val="tx2">
                    <a:lumMod val="75000"/>
                  </a:schemeClr>
                </a:solidFill>
              </a:rPr>
              <a:t>They are anti-cyclonic</a:t>
            </a:r>
          </a:p>
          <a:p>
            <a:pPr>
              <a:buFont typeface="Arial" pitchFamily="34" charset="0"/>
              <a:buChar char="•"/>
            </a:pPr>
            <a:r>
              <a:rPr lang="en-US" sz="1600" b="1" dirty="0" smtClean="0">
                <a:solidFill>
                  <a:schemeClr val="tx2">
                    <a:lumMod val="75000"/>
                  </a:schemeClr>
                </a:solidFill>
              </a:rPr>
              <a:t>They are similar to a hurricane except they never touch land.</a:t>
            </a:r>
          </a:p>
          <a:p>
            <a:pPr>
              <a:buFont typeface="Arial" pitchFamily="34" charset="0"/>
              <a:buChar char="•"/>
            </a:pPr>
            <a:r>
              <a:rPr lang="en-US" sz="1600" b="1" dirty="0" smtClean="0">
                <a:solidFill>
                  <a:schemeClr val="tx2">
                    <a:lumMod val="75000"/>
                  </a:schemeClr>
                </a:solidFill>
              </a:rPr>
              <a:t>The storms have lasted at least 340 years.</a:t>
            </a:r>
          </a:p>
          <a:p>
            <a:pPr>
              <a:buFont typeface="Arial" pitchFamily="34" charset="0"/>
              <a:buChar char="•"/>
            </a:pPr>
            <a:r>
              <a:rPr lang="en-US" sz="1600" b="1" dirty="0" smtClean="0">
                <a:solidFill>
                  <a:schemeClr val="tx2">
                    <a:lumMod val="75000"/>
                  </a:schemeClr>
                </a:solidFill>
              </a:rPr>
              <a:t>Several storms banded together.</a:t>
            </a:r>
            <a:endParaRPr lang="en-US" sz="1600" b="1" dirty="0">
              <a:solidFill>
                <a:schemeClr val="tx2">
                  <a:lumMod val="75000"/>
                </a:schemeClr>
              </a:solidFill>
            </a:endParaRPr>
          </a:p>
        </p:txBody>
      </p:sp>
      <p:sp>
        <p:nvSpPr>
          <p:cNvPr id="10" name="TextBox 9"/>
          <p:cNvSpPr txBox="1"/>
          <p:nvPr/>
        </p:nvSpPr>
        <p:spPr>
          <a:xfrm>
            <a:off x="6324600" y="4953000"/>
            <a:ext cx="2438400" cy="1569660"/>
          </a:xfrm>
          <a:prstGeom prst="rect">
            <a:avLst/>
          </a:prstGeom>
          <a:noFill/>
        </p:spPr>
        <p:txBody>
          <a:bodyPr wrap="square" rtlCol="0">
            <a:spAutoFit/>
          </a:bodyPr>
          <a:lstStyle/>
          <a:p>
            <a:pPr>
              <a:buFont typeface="Arial" pitchFamily="34" charset="0"/>
              <a:buChar char="•"/>
            </a:pPr>
            <a:r>
              <a:rPr lang="en-US" sz="1600" dirty="0" smtClean="0">
                <a:solidFill>
                  <a:schemeClr val="tx2">
                    <a:lumMod val="75000"/>
                  </a:schemeClr>
                </a:solidFill>
              </a:rPr>
              <a:t>The LRS’s wind speed have become  equal to the wind speeds of the GRS of  more than 400 MPH. </a:t>
            </a:r>
          </a:p>
          <a:p>
            <a:pPr>
              <a:buFont typeface="Arial" pitchFamily="34" charset="0"/>
              <a:buChar char="•"/>
            </a:pPr>
            <a:r>
              <a:rPr lang="en-US" sz="1600" dirty="0" smtClean="0">
                <a:solidFill>
                  <a:schemeClr val="tx2">
                    <a:lumMod val="75000"/>
                  </a:schemeClr>
                </a:solidFill>
              </a:rPr>
              <a:t>Its color has changed from white to red.</a:t>
            </a:r>
            <a:endParaRPr lang="en-US" sz="1600" dirty="0">
              <a:solidFill>
                <a:schemeClr val="tx2">
                  <a:lumMod val="75000"/>
                </a:schemeClr>
              </a:solidFill>
            </a:endParaRPr>
          </a:p>
        </p:txBody>
      </p:sp>
      <p:sp>
        <p:nvSpPr>
          <p:cNvPr id="11" name="TextBox 10"/>
          <p:cNvSpPr txBox="1"/>
          <p:nvPr/>
        </p:nvSpPr>
        <p:spPr>
          <a:xfrm>
            <a:off x="6172200" y="2133600"/>
            <a:ext cx="2971800" cy="1815882"/>
          </a:xfrm>
          <a:prstGeom prst="rect">
            <a:avLst/>
          </a:prstGeom>
          <a:noFill/>
        </p:spPr>
        <p:txBody>
          <a:bodyPr wrap="square" rtlCol="0">
            <a:spAutoFit/>
          </a:bodyPr>
          <a:lstStyle/>
          <a:p>
            <a:pPr>
              <a:buFont typeface="Arial" pitchFamily="34" charset="0"/>
              <a:buChar char="•"/>
            </a:pPr>
            <a:r>
              <a:rPr lang="en-US" sz="1600" dirty="0" smtClean="0">
                <a:solidFill>
                  <a:schemeClr val="tx2">
                    <a:lumMod val="75000"/>
                  </a:schemeClr>
                </a:solidFill>
              </a:rPr>
              <a:t>Voyager 1 and 2 flew by Jupiter and recorded that top winds were about 268mph.</a:t>
            </a:r>
          </a:p>
          <a:p>
            <a:pPr>
              <a:buFont typeface="Arial" pitchFamily="34" charset="0"/>
              <a:buChar char="•"/>
            </a:pPr>
            <a:r>
              <a:rPr lang="en-US" sz="1600" dirty="0" smtClean="0">
                <a:solidFill>
                  <a:schemeClr val="tx2">
                    <a:lumMod val="75000"/>
                  </a:schemeClr>
                </a:solidFill>
              </a:rPr>
              <a:t>The storm is large enough to be visible through Earth-based telescopes.</a:t>
            </a:r>
          </a:p>
          <a:p>
            <a:pPr>
              <a:buFont typeface="Arial" pitchFamily="34" charset="0"/>
              <a:buChar char="•"/>
            </a:pPr>
            <a:endParaRPr lang="en-US" sz="1600" dirty="0">
              <a:solidFill>
                <a:schemeClr val="tx2">
                  <a:lumMod val="75000"/>
                </a:schemeClr>
              </a:solidFill>
            </a:endParaRPr>
          </a:p>
        </p:txBody>
      </p:sp>
      <p:sp>
        <p:nvSpPr>
          <p:cNvPr id="13" name="TextBox 12"/>
          <p:cNvSpPr txBox="1"/>
          <p:nvPr/>
        </p:nvSpPr>
        <p:spPr>
          <a:xfrm>
            <a:off x="228600" y="4953000"/>
            <a:ext cx="4800600" cy="2308324"/>
          </a:xfrm>
          <a:prstGeom prst="rect">
            <a:avLst/>
          </a:prstGeom>
          <a:noFill/>
        </p:spPr>
        <p:txBody>
          <a:bodyPr wrap="square" rtlCol="0">
            <a:spAutoFit/>
          </a:bodyPr>
          <a:lstStyle/>
          <a:p>
            <a:pPr>
              <a:buFont typeface="Arial" pitchFamily="34" charset="0"/>
              <a:buChar char="•"/>
            </a:pPr>
            <a:r>
              <a:rPr lang="en-US" sz="1600" dirty="0">
                <a:solidFill>
                  <a:schemeClr val="tx2">
                    <a:lumMod val="75000"/>
                  </a:schemeClr>
                </a:solidFill>
              </a:rPr>
              <a:t>I</a:t>
            </a:r>
            <a:r>
              <a:rPr lang="en-US" sz="1600" dirty="0" smtClean="0">
                <a:solidFill>
                  <a:schemeClr val="tx2">
                    <a:lumMod val="75000"/>
                  </a:schemeClr>
                </a:solidFill>
              </a:rPr>
              <a:t>t is anti-cyclonic in Jupiter's Southern hemisphere, the rotation is counterclockwise, with a period of about 6 days</a:t>
            </a:r>
          </a:p>
          <a:p>
            <a:pPr>
              <a:buFont typeface="Arial" pitchFamily="34" charset="0"/>
              <a:buChar char="•"/>
            </a:pPr>
            <a:r>
              <a:rPr lang="en-US" sz="1600" dirty="0" smtClean="0">
                <a:solidFill>
                  <a:schemeClr val="tx2">
                    <a:lumMod val="75000"/>
                  </a:schemeClr>
                </a:solidFill>
              </a:rPr>
              <a:t>The spot is large enough to contain two or three planets the size of Earth.</a:t>
            </a:r>
          </a:p>
          <a:p>
            <a:pPr>
              <a:buFont typeface="Arial" pitchFamily="34" charset="0"/>
              <a:buChar char="•"/>
            </a:pPr>
            <a:r>
              <a:rPr lang="en-US" sz="1600" dirty="0" smtClean="0">
                <a:solidFill>
                  <a:schemeClr val="tx2">
                    <a:lumMod val="75000"/>
                  </a:schemeClr>
                </a:solidFill>
              </a:rPr>
              <a:t>Its dimensions are 24–40,000 km west–to–east and 12–14,000 km south–to–north.</a:t>
            </a:r>
          </a:p>
          <a:p>
            <a:pPr>
              <a:buFont typeface="Arial" pitchFamily="34" charset="0"/>
              <a:buChar char="•"/>
            </a:pPr>
            <a:endParaRPr lang="en-US" sz="1600" b="1" dirty="0" smtClean="0">
              <a:solidFill>
                <a:schemeClr val="tx2">
                  <a:lumMod val="75000"/>
                </a:schemeClr>
              </a:solidFill>
            </a:endParaRPr>
          </a:p>
          <a:p>
            <a:pPr>
              <a:buFont typeface="Arial" pitchFamily="34" charset="0"/>
              <a:buChar char="•"/>
            </a:pPr>
            <a:endParaRPr lang="en-US" sz="16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F9B5531-5451-42BB-BEC3-D6303F11B30A}" type="slidenum">
              <a:rPr lang="en-US" smtClean="0"/>
              <a:pPr/>
              <a:t>18</a:t>
            </a:fld>
            <a:endParaRPr lang="en-US" dirty="0"/>
          </a:p>
        </p:txBody>
      </p:sp>
      <p:sp>
        <p:nvSpPr>
          <p:cNvPr id="5" name="Title 4"/>
          <p:cNvSpPr>
            <a:spLocks noGrp="1"/>
          </p:cNvSpPr>
          <p:nvPr>
            <p:ph type="title"/>
          </p:nvPr>
        </p:nvSpPr>
        <p:spPr>
          <a:xfrm>
            <a:off x="457200" y="152400"/>
            <a:ext cx="8229600" cy="762000"/>
          </a:xfrm>
        </p:spPr>
        <p:txBody>
          <a:bodyPr>
            <a:normAutofit/>
          </a:bodyPr>
          <a:lstStyle/>
          <a:p>
            <a:pPr algn="ctr"/>
            <a:r>
              <a:rPr lang="en-US" b="1" dirty="0" smtClean="0">
                <a:ln w="3200">
                  <a:solidFill>
                    <a:srgbClr val="9900CC">
                      <a:alpha val="25000"/>
                    </a:srgbClr>
                  </a:solidFill>
                  <a:prstDash val="solid"/>
                  <a:round/>
                </a:ln>
                <a:effectLst>
                  <a:outerShdw blurRad="38100" dist="38100" dir="2700000" algn="tl">
                    <a:srgbClr val="000000">
                      <a:alpha val="43137"/>
                    </a:srgbClr>
                  </a:outerShdw>
                </a:effectLst>
              </a:rPr>
              <a:t>GRS SUMMARY</a:t>
            </a:r>
            <a:endParaRPr lang="en-US" b="1" dirty="0">
              <a:ln w="3200">
                <a:solidFill>
                  <a:srgbClr val="9900CC">
                    <a:alpha val="25000"/>
                  </a:srgbClr>
                </a:solidFill>
                <a:prstDash val="solid"/>
                <a:round/>
              </a:ln>
              <a:effectLst>
                <a:outerShdw blurRad="38100" dist="38100" dir="2700000" algn="tl">
                  <a:srgbClr val="000000">
                    <a:alpha val="43137"/>
                  </a:srgbClr>
                </a:outerShdw>
              </a:effectLst>
            </a:endParaRPr>
          </a:p>
        </p:txBody>
      </p:sp>
      <p:sp>
        <p:nvSpPr>
          <p:cNvPr id="7" name="TextBox 6"/>
          <p:cNvSpPr txBox="1"/>
          <p:nvPr/>
        </p:nvSpPr>
        <p:spPr>
          <a:xfrm>
            <a:off x="457200" y="914400"/>
            <a:ext cx="8382000" cy="5909310"/>
          </a:xfrm>
          <a:prstGeom prst="rect">
            <a:avLst/>
          </a:prstGeom>
          <a:noFill/>
        </p:spPr>
        <p:txBody>
          <a:bodyPr wrap="square" rtlCol="0">
            <a:spAutoFit/>
          </a:bodyPr>
          <a:lstStyle/>
          <a:p>
            <a:r>
              <a:rPr lang="en-US" dirty="0" smtClean="0"/>
              <a:t>	</a:t>
            </a:r>
            <a:r>
              <a:rPr lang="en-US" b="1" dirty="0" smtClean="0"/>
              <a:t>Jupiter’s Great Red Spot is just one of the many mysterious occurrences that are happening every day in space.  However, what is different about this particular  occurrence is that it has been going on for more than 340 years.  Scientists have defined the Great Red Spot as a series of storms  that have banded together to form an anti-cyclonic force that moves counter clock wise for a period of about six days, unlike the storms that form here on Earth.  Because these storms never  touch “land” on Jupiter, they do not loose steam, instead  they continue to grow.  </a:t>
            </a:r>
          </a:p>
          <a:p>
            <a:r>
              <a:rPr lang="en-US" b="1" dirty="0"/>
              <a:t>	</a:t>
            </a:r>
            <a:r>
              <a:rPr lang="en-US" b="1" dirty="0" smtClean="0"/>
              <a:t>These storms can grow to be  large enough to house two to three planets the size of Earth inside of them.  Its dimensions are known to be 24-40,000 km west to east and 12-14,000 km south to north.  Its wind speeds have been clocked at up to 400 MPH by the Voyager Space Craft. Through the use of high-powered telescopes  such as the Hubble, and spacecrafts like the Voyager 1 and 2, scientists can monitor what is happening with these storms at all times.   The LRS was also discovered by  a Voyager  “fly by”.  Many similarities  between the two storms were noted.  Their wind speeds were almost identical and after several storms collided together on the LRS, it’s color had changed from white to red as well.  </a:t>
            </a:r>
            <a:endParaRPr lang="en-US" b="1" dirty="0"/>
          </a:p>
          <a:p>
            <a:r>
              <a:rPr lang="en-US" b="1" dirty="0" smtClean="0"/>
              <a:t>	No one knows how long these storms will ultimately be here, but if history tells us anything at all, it looks like they are here to stay for at least another couple of  hundred years.  </a:t>
            </a:r>
            <a:endParaRPr lang="en-US"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19</a:t>
            </a:fld>
            <a:endParaRPr lang="en-US" dirty="0"/>
          </a:p>
        </p:txBody>
      </p:sp>
      <p:graphicFrame>
        <p:nvGraphicFramePr>
          <p:cNvPr id="4" name="Object 3"/>
          <p:cNvGraphicFramePr>
            <a:graphicFrameLocks noChangeAspect="1"/>
          </p:cNvGraphicFramePr>
          <p:nvPr/>
        </p:nvGraphicFramePr>
        <p:xfrm>
          <a:off x="800100" y="514350"/>
          <a:ext cx="7543800" cy="5829300"/>
        </p:xfrm>
        <a:graphic>
          <a:graphicData uri="http://schemas.openxmlformats.org/presentationml/2006/ole">
            <p:oleObj spid="_x0000_s1026" name="Acrobat Document" r:id="rId3" imgW="7543768" imgH="5829216" progId="AcroExch.Document.7">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7F9B5531-5451-42BB-BEC3-D6303F11B30A}" type="slidenum">
              <a:rPr lang="en-US" smtClean="0"/>
              <a:pPr/>
              <a:t>2</a:t>
            </a:fld>
            <a:endParaRPr lang="en-US" dirty="0"/>
          </a:p>
        </p:txBody>
      </p:sp>
      <p:sp>
        <p:nvSpPr>
          <p:cNvPr id="4" name="Title 3"/>
          <p:cNvSpPr>
            <a:spLocks noGrp="1"/>
          </p:cNvSpPr>
          <p:nvPr>
            <p:ph type="title"/>
          </p:nvPr>
        </p:nvSpPr>
        <p:spPr>
          <a:xfrm>
            <a:off x="609600" y="152400"/>
            <a:ext cx="8229600" cy="685800"/>
          </a:xfrm>
        </p:spPr>
        <p:txBody>
          <a:bodyPr>
            <a:noAutofit/>
          </a:bodyPr>
          <a:lstStyle/>
          <a:p>
            <a:pPr algn="ctr"/>
            <a:r>
              <a:rPr lang="en-US" sz="3200" b="1" dirty="0" smtClean="0">
                <a:latin typeface="Arial Narrow" pitchFamily="34" charset="0"/>
              </a:rPr>
              <a:t>Reading and writing strategies for content areas</a:t>
            </a:r>
            <a:endParaRPr lang="en-US" sz="3200" b="1" dirty="0">
              <a:latin typeface="Arial Narrow" pitchFamily="34" charset="0"/>
            </a:endParaRPr>
          </a:p>
        </p:txBody>
      </p:sp>
      <p:sp>
        <p:nvSpPr>
          <p:cNvPr id="6" name="TextBox 5"/>
          <p:cNvSpPr txBox="1"/>
          <p:nvPr/>
        </p:nvSpPr>
        <p:spPr>
          <a:xfrm>
            <a:off x="152400" y="914400"/>
            <a:ext cx="8610600" cy="5509200"/>
          </a:xfrm>
          <a:prstGeom prst="rect">
            <a:avLst/>
          </a:prstGeom>
          <a:noFill/>
        </p:spPr>
        <p:txBody>
          <a:bodyPr wrap="square" rtlCol="0">
            <a:spAutoFit/>
          </a:bodyPr>
          <a:lstStyle/>
          <a:p>
            <a:pPr>
              <a:buFont typeface="Wingdings" pitchFamily="2" charset="2"/>
              <a:buChar char="v"/>
            </a:pPr>
            <a:r>
              <a:rPr lang="en-US" sz="2200" b="1" dirty="0" smtClean="0">
                <a:latin typeface="Arial Narrow" pitchFamily="34" charset="0"/>
              </a:rPr>
              <a:t>Quick Writes</a:t>
            </a:r>
          </a:p>
          <a:p>
            <a:endParaRPr lang="en-US" sz="2200" b="1" dirty="0" smtClean="0">
              <a:latin typeface="Arial Narrow" pitchFamily="34" charset="0"/>
            </a:endParaRPr>
          </a:p>
          <a:p>
            <a:pPr>
              <a:buFont typeface="Wingdings" pitchFamily="2" charset="2"/>
              <a:buChar char="v"/>
            </a:pPr>
            <a:r>
              <a:rPr lang="en-US" sz="2200" b="1" dirty="0" smtClean="0">
                <a:latin typeface="Arial Narrow" pitchFamily="34" charset="0"/>
              </a:rPr>
              <a:t>Semantic Question Maps and Summaries</a:t>
            </a:r>
          </a:p>
          <a:p>
            <a:endParaRPr lang="en-US" sz="2200" b="1" dirty="0" smtClean="0">
              <a:latin typeface="Arial Narrow" pitchFamily="34" charset="0"/>
            </a:endParaRPr>
          </a:p>
          <a:p>
            <a:pPr>
              <a:buFont typeface="Wingdings" pitchFamily="2" charset="2"/>
              <a:buChar char="v"/>
            </a:pPr>
            <a:r>
              <a:rPr lang="en-US" sz="2200" b="1" dirty="0" smtClean="0">
                <a:latin typeface="Arial Narrow" pitchFamily="34" charset="0"/>
              </a:rPr>
              <a:t>QuIPs</a:t>
            </a:r>
          </a:p>
          <a:p>
            <a:endParaRPr lang="en-US" sz="2200" b="1" dirty="0" smtClean="0">
              <a:latin typeface="Arial Narrow" pitchFamily="34" charset="0"/>
            </a:endParaRPr>
          </a:p>
          <a:p>
            <a:pPr>
              <a:buFont typeface="Wingdings" pitchFamily="2" charset="2"/>
              <a:buChar char="v"/>
            </a:pPr>
            <a:r>
              <a:rPr lang="en-US" sz="2200" b="1" dirty="0" smtClean="0">
                <a:latin typeface="Arial Narrow" pitchFamily="34" charset="0"/>
              </a:rPr>
              <a:t>Concept of Definition Maps and Summaries</a:t>
            </a:r>
          </a:p>
          <a:p>
            <a:endParaRPr lang="en-US" sz="2200" b="1" dirty="0" smtClean="0">
              <a:latin typeface="Arial Narrow" pitchFamily="34" charset="0"/>
            </a:endParaRPr>
          </a:p>
          <a:p>
            <a:pPr>
              <a:buFont typeface="Wingdings" pitchFamily="2" charset="2"/>
              <a:buChar char="v"/>
            </a:pPr>
            <a:r>
              <a:rPr lang="en-US" sz="2200" b="1" dirty="0" smtClean="0">
                <a:latin typeface="Arial Narrow" pitchFamily="34" charset="0"/>
              </a:rPr>
              <a:t>SQR3</a:t>
            </a:r>
          </a:p>
          <a:p>
            <a:endParaRPr lang="en-US" sz="2200" b="1" dirty="0" smtClean="0">
              <a:latin typeface="Arial Narrow" pitchFamily="34" charset="0"/>
            </a:endParaRPr>
          </a:p>
          <a:p>
            <a:pPr>
              <a:buFont typeface="Wingdings" pitchFamily="2" charset="2"/>
              <a:buChar char="v"/>
            </a:pPr>
            <a:r>
              <a:rPr lang="en-US" sz="2200" b="1" dirty="0" smtClean="0">
                <a:latin typeface="Arial Narrow" pitchFamily="34" charset="0"/>
              </a:rPr>
              <a:t>Headings to Questions</a:t>
            </a:r>
          </a:p>
          <a:p>
            <a:endParaRPr lang="en-US" sz="2200" b="1" dirty="0" smtClean="0">
              <a:latin typeface="Arial Narrow" pitchFamily="34" charset="0"/>
            </a:endParaRPr>
          </a:p>
          <a:p>
            <a:pPr>
              <a:buFont typeface="Wingdings" pitchFamily="2" charset="2"/>
              <a:buChar char="v"/>
            </a:pPr>
            <a:r>
              <a:rPr lang="en-US" sz="2200" b="1" dirty="0" smtClean="0">
                <a:latin typeface="Arial Narrow" pitchFamily="34" charset="0"/>
              </a:rPr>
              <a:t>Word Splashes</a:t>
            </a:r>
          </a:p>
          <a:p>
            <a:pPr>
              <a:buFont typeface="Wingdings" pitchFamily="2" charset="2"/>
              <a:buChar char="v"/>
            </a:pPr>
            <a:endParaRPr lang="en-US" sz="2200" b="1" dirty="0" smtClean="0">
              <a:latin typeface="Arial Narrow" pitchFamily="34" charset="0"/>
            </a:endParaRPr>
          </a:p>
          <a:p>
            <a:pPr>
              <a:buFont typeface="Wingdings" pitchFamily="2" charset="2"/>
              <a:buChar char="v"/>
            </a:pPr>
            <a:r>
              <a:rPr lang="en-US" sz="2200" b="1" dirty="0" smtClean="0">
                <a:latin typeface="Arial Narrow" pitchFamily="34" charset="0"/>
              </a:rPr>
              <a:t>Questions</a:t>
            </a:r>
          </a:p>
          <a:p>
            <a:endParaRPr lang="en-US" sz="22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5562600" y="6324600"/>
            <a:ext cx="3009900" cy="304800"/>
          </a:xfrm>
          <a:noFill/>
        </p:spPr>
        <p:txBody>
          <a:bodyPr/>
          <a:lstStyle/>
          <a:p>
            <a:pPr algn="r"/>
            <a:r>
              <a:rPr lang="en-US" dirty="0" smtClean="0"/>
              <a:t>(Understanding </a:t>
            </a:r>
            <a:r>
              <a:rPr lang="en-US" dirty="0"/>
              <a:t>by </a:t>
            </a:r>
            <a:r>
              <a:rPr lang="en-US" dirty="0" smtClean="0"/>
              <a:t>Design)</a:t>
            </a:r>
            <a:endParaRPr lang="en-US" dirty="0"/>
          </a:p>
        </p:txBody>
      </p:sp>
      <p:sp>
        <p:nvSpPr>
          <p:cNvPr id="2" name="Slide Number Placeholder 1"/>
          <p:cNvSpPr>
            <a:spLocks noGrp="1"/>
          </p:cNvSpPr>
          <p:nvPr>
            <p:ph type="sldNum" sz="quarter" idx="12"/>
          </p:nvPr>
        </p:nvSpPr>
        <p:spPr/>
        <p:txBody>
          <a:bodyPr/>
          <a:lstStyle/>
          <a:p>
            <a:fld id="{7F9B5531-5451-42BB-BEC3-D6303F11B30A}" type="slidenum">
              <a:rPr lang="en-US" smtClean="0"/>
              <a:pPr/>
              <a:t>20</a:t>
            </a:fld>
            <a:endParaRPr lang="en-US" dirty="0"/>
          </a:p>
        </p:txBody>
      </p:sp>
      <p:sp>
        <p:nvSpPr>
          <p:cNvPr id="5" name="Rectangle 2"/>
          <p:cNvSpPr>
            <a:spLocks noChangeArrowheads="1"/>
          </p:cNvSpPr>
          <p:nvPr/>
        </p:nvSpPr>
        <p:spPr bwMode="auto">
          <a:xfrm>
            <a:off x="533400" y="152400"/>
            <a:ext cx="7315200" cy="533400"/>
          </a:xfrm>
          <a:prstGeom prst="rect">
            <a:avLst/>
          </a:prstGeom>
          <a:noFill/>
          <a:ln w="76200">
            <a:solidFill>
              <a:schemeClr val="tx1"/>
            </a:solidFill>
            <a:miter lim="800000"/>
            <a:headEnd/>
            <a:tailEnd/>
          </a:ln>
        </p:spPr>
        <p:txBody>
          <a:bodyPr wrap="none" anchor="ctr"/>
          <a:lstStyle/>
          <a:p>
            <a:pPr algn="ctr"/>
            <a:r>
              <a:rPr lang="en-US" sz="2000" b="1" dirty="0"/>
              <a:t>W.H.E.R.E.T.O. Stage 3 Template</a:t>
            </a:r>
          </a:p>
        </p:txBody>
      </p:sp>
      <p:sp>
        <p:nvSpPr>
          <p:cNvPr id="6" name="Rectangle 3"/>
          <p:cNvSpPr>
            <a:spLocks noChangeArrowheads="1"/>
          </p:cNvSpPr>
          <p:nvPr/>
        </p:nvSpPr>
        <p:spPr bwMode="auto">
          <a:xfrm>
            <a:off x="228600" y="990600"/>
            <a:ext cx="2209800" cy="1752600"/>
          </a:xfrm>
          <a:prstGeom prst="rect">
            <a:avLst/>
          </a:prstGeom>
          <a:noFill/>
          <a:ln w="9525">
            <a:noFill/>
            <a:miter lim="800000"/>
            <a:headEnd/>
            <a:tailEnd/>
          </a:ln>
        </p:spPr>
        <p:txBody>
          <a:bodyPr anchor="ctr"/>
          <a:lstStyle/>
          <a:p>
            <a:pPr algn="ctr"/>
            <a:r>
              <a:rPr lang="en-US" sz="2400" b="1" dirty="0"/>
              <a:t>W</a:t>
            </a:r>
          </a:p>
          <a:p>
            <a:pPr algn="ctr"/>
            <a:r>
              <a:rPr lang="en-US" sz="1400" b="1" dirty="0">
                <a:latin typeface="+mj-lt"/>
              </a:rPr>
              <a:t>What do the students already know?</a:t>
            </a:r>
          </a:p>
          <a:p>
            <a:pPr algn="ctr"/>
            <a:r>
              <a:rPr lang="en-US" sz="1400" b="1" dirty="0">
                <a:latin typeface="+mj-lt"/>
              </a:rPr>
              <a:t>Where are they headed?</a:t>
            </a:r>
          </a:p>
          <a:p>
            <a:pPr algn="ctr"/>
            <a:r>
              <a:rPr lang="en-US" sz="1400" b="1" dirty="0">
                <a:latin typeface="+mj-lt"/>
              </a:rPr>
              <a:t>What can they expect?</a:t>
            </a:r>
          </a:p>
          <a:p>
            <a:pPr algn="ctr"/>
            <a:r>
              <a:rPr lang="en-US" sz="1400" b="1" dirty="0">
                <a:latin typeface="+mj-lt"/>
              </a:rPr>
              <a:t>What are the standards for assessment</a:t>
            </a:r>
            <a:r>
              <a:rPr lang="en-US" sz="1400" b="1" dirty="0" smtClean="0">
                <a:latin typeface="+mj-lt"/>
              </a:rPr>
              <a:t>?</a:t>
            </a:r>
          </a:p>
          <a:p>
            <a:pPr algn="ctr"/>
            <a:r>
              <a:rPr lang="en-US" sz="1400" b="1" dirty="0" smtClean="0">
                <a:latin typeface="+mj-lt"/>
              </a:rPr>
              <a:t>Why  are they doing this</a:t>
            </a:r>
            <a:r>
              <a:rPr lang="en-US" sz="1400" dirty="0" smtClean="0">
                <a:latin typeface="+mj-lt"/>
              </a:rPr>
              <a:t>?</a:t>
            </a:r>
            <a:endParaRPr lang="en-US" sz="1400" dirty="0">
              <a:latin typeface="+mj-lt"/>
            </a:endParaRPr>
          </a:p>
        </p:txBody>
      </p:sp>
      <p:sp>
        <p:nvSpPr>
          <p:cNvPr id="7" name="Rectangle 4"/>
          <p:cNvSpPr>
            <a:spLocks noChangeArrowheads="1"/>
          </p:cNvSpPr>
          <p:nvPr/>
        </p:nvSpPr>
        <p:spPr bwMode="auto">
          <a:xfrm>
            <a:off x="2590800" y="1066800"/>
            <a:ext cx="6096000" cy="1600200"/>
          </a:xfrm>
          <a:prstGeom prst="rect">
            <a:avLst/>
          </a:prstGeom>
          <a:noFill/>
          <a:ln w="9525">
            <a:noFill/>
            <a:miter lim="800000"/>
            <a:headEnd/>
            <a:tailEnd/>
          </a:ln>
        </p:spPr>
        <p:txBody>
          <a:bodyPr anchor="ctr"/>
          <a:lstStyle/>
          <a:p>
            <a:pPr marL="342900" indent="-342900">
              <a:buFontTx/>
              <a:buAutoNum type="arabicPeriod"/>
            </a:pPr>
            <a:r>
              <a:rPr lang="en-US" sz="1400" b="1" dirty="0"/>
              <a:t>Directly state the desired results at the beginning of the unit.</a:t>
            </a:r>
          </a:p>
          <a:p>
            <a:pPr marL="342900" indent="-342900">
              <a:buFontTx/>
              <a:buAutoNum type="arabicPeriod"/>
            </a:pPr>
            <a:r>
              <a:rPr lang="en-US" sz="1400" b="1" dirty="0"/>
              <a:t>Have students participate in a mini-seminar to explore the understandings and essential questions as they begin the unit.</a:t>
            </a:r>
          </a:p>
          <a:p>
            <a:pPr marL="342900" indent="-342900">
              <a:buFontTx/>
              <a:buAutoNum type="arabicPeriod"/>
            </a:pPr>
            <a:r>
              <a:rPr lang="en-US" sz="1400" b="1" dirty="0"/>
              <a:t>Have students complete an initial journal entry on the unit.</a:t>
            </a:r>
          </a:p>
          <a:p>
            <a:pPr marL="342900" indent="-342900">
              <a:buFontTx/>
              <a:buAutoNum type="arabicPeriod"/>
            </a:pPr>
            <a:r>
              <a:rPr lang="en-US" sz="1400" b="1" dirty="0"/>
              <a:t>Ask students to do a think-pair-share.</a:t>
            </a:r>
          </a:p>
          <a:p>
            <a:pPr marL="342900" indent="-342900">
              <a:buFontTx/>
              <a:buAutoNum type="arabicPeriod"/>
            </a:pPr>
            <a:r>
              <a:rPr lang="en-US" sz="1400" b="1" dirty="0"/>
              <a:t>Videotape students at the beginning of the unit, each giving a “headline” summary of expectations of the unit.</a:t>
            </a:r>
          </a:p>
          <a:p>
            <a:pPr marL="342900" indent="-342900">
              <a:buFontTx/>
              <a:buAutoNum type="arabicPeriod"/>
            </a:pPr>
            <a:r>
              <a:rPr lang="en-US" sz="1400" b="1" dirty="0"/>
              <a:t>Have students create a visual organizer to assess prior knowledge.</a:t>
            </a:r>
          </a:p>
          <a:p>
            <a:pPr marL="342900" indent="-342900">
              <a:buFontTx/>
              <a:buAutoNum type="arabicPeriod"/>
            </a:pPr>
            <a:r>
              <a:rPr lang="en-US" sz="1400" b="1" dirty="0"/>
              <a:t>Use KWLHS or other diagnostic assessments.</a:t>
            </a:r>
          </a:p>
        </p:txBody>
      </p:sp>
      <p:sp>
        <p:nvSpPr>
          <p:cNvPr id="8" name="Rectangle 5"/>
          <p:cNvSpPr>
            <a:spLocks noChangeArrowheads="1"/>
          </p:cNvSpPr>
          <p:nvPr/>
        </p:nvSpPr>
        <p:spPr bwMode="auto">
          <a:xfrm>
            <a:off x="2590800" y="3048000"/>
            <a:ext cx="6096000" cy="1600200"/>
          </a:xfrm>
          <a:prstGeom prst="rect">
            <a:avLst/>
          </a:prstGeom>
          <a:noFill/>
          <a:ln w="9525">
            <a:noFill/>
            <a:miter lim="800000"/>
            <a:headEnd/>
            <a:tailEnd/>
          </a:ln>
        </p:spPr>
        <p:txBody>
          <a:bodyPr anchor="ctr"/>
          <a:lstStyle/>
          <a:p>
            <a:pPr marL="342900" indent="-342900">
              <a:buFontTx/>
              <a:buAutoNum type="arabicPeriod"/>
            </a:pPr>
            <a:r>
              <a:rPr lang="en-US" sz="1400" b="1" dirty="0"/>
              <a:t>Engage students in a relevant up-front simulation or scenario.</a:t>
            </a:r>
          </a:p>
          <a:p>
            <a:pPr marL="342900" indent="-342900">
              <a:buFontTx/>
              <a:buAutoNum type="arabicPeriod"/>
            </a:pPr>
            <a:r>
              <a:rPr lang="en-US" sz="1400" b="1" dirty="0"/>
              <a:t>Use “weird facts” to interest and intrigue students.</a:t>
            </a:r>
          </a:p>
          <a:p>
            <a:pPr marL="342900" indent="-342900">
              <a:buFontTx/>
              <a:buAutoNum type="arabicPeriod"/>
            </a:pPr>
            <a:r>
              <a:rPr lang="en-US" sz="1400" b="1" dirty="0"/>
              <a:t>Employ media to provide examples of key ideas.</a:t>
            </a:r>
          </a:p>
          <a:p>
            <a:pPr marL="342900" indent="-342900">
              <a:buFontTx/>
              <a:buAutoNum type="arabicPeriod"/>
            </a:pPr>
            <a:r>
              <a:rPr lang="en-US" sz="1400" b="1" dirty="0"/>
              <a:t>Ask students to engage in a performance task involving key facets of the unit.</a:t>
            </a:r>
          </a:p>
          <a:p>
            <a:pPr marL="342900" indent="-342900">
              <a:buFontTx/>
              <a:buAutoNum type="arabicPeriod"/>
            </a:pPr>
            <a:r>
              <a:rPr lang="en-US" sz="1400" b="1" dirty="0"/>
              <a:t>Use role-playing to engage student interest in understandings.</a:t>
            </a:r>
          </a:p>
          <a:p>
            <a:pPr marL="342900" indent="-342900">
              <a:buFontTx/>
              <a:buAutoNum type="arabicPeriod"/>
            </a:pPr>
            <a:r>
              <a:rPr lang="en-US" sz="1400" b="1" dirty="0"/>
              <a:t>Survey students’ interests in the topic to help build into lessons.</a:t>
            </a:r>
          </a:p>
          <a:p>
            <a:pPr marL="342900" indent="-342900">
              <a:buFontTx/>
              <a:buAutoNum type="arabicPeriod"/>
            </a:pPr>
            <a:r>
              <a:rPr lang="en-US" sz="1400" b="1" dirty="0"/>
              <a:t>Use essential questions to hook student interest.</a:t>
            </a:r>
          </a:p>
        </p:txBody>
      </p:sp>
      <p:sp>
        <p:nvSpPr>
          <p:cNvPr id="9" name="Rectangle 6"/>
          <p:cNvSpPr>
            <a:spLocks noChangeArrowheads="1"/>
          </p:cNvSpPr>
          <p:nvPr/>
        </p:nvSpPr>
        <p:spPr bwMode="auto">
          <a:xfrm>
            <a:off x="152400" y="2971800"/>
            <a:ext cx="2362200" cy="1524000"/>
          </a:xfrm>
          <a:prstGeom prst="rect">
            <a:avLst/>
          </a:prstGeom>
          <a:noFill/>
          <a:ln w="9525">
            <a:noFill/>
            <a:miter lim="800000"/>
            <a:headEnd/>
            <a:tailEnd/>
          </a:ln>
        </p:spPr>
        <p:txBody>
          <a:bodyPr anchor="ctr"/>
          <a:lstStyle/>
          <a:p>
            <a:pPr algn="ctr"/>
            <a:r>
              <a:rPr lang="en-US" sz="2400" b="1" dirty="0"/>
              <a:t>H</a:t>
            </a:r>
          </a:p>
          <a:p>
            <a:pPr algn="ctr"/>
            <a:r>
              <a:rPr lang="en-US" sz="1400" dirty="0">
                <a:latin typeface="+mj-lt"/>
              </a:rPr>
              <a:t>How will the design hook and hold student interest through engaging and thought-provoking activities?</a:t>
            </a:r>
          </a:p>
        </p:txBody>
      </p:sp>
      <p:sp>
        <p:nvSpPr>
          <p:cNvPr id="10" name="Rectangle 7"/>
          <p:cNvSpPr>
            <a:spLocks noChangeArrowheads="1"/>
          </p:cNvSpPr>
          <p:nvPr/>
        </p:nvSpPr>
        <p:spPr bwMode="auto">
          <a:xfrm>
            <a:off x="152400" y="4648200"/>
            <a:ext cx="2514600" cy="1524000"/>
          </a:xfrm>
          <a:prstGeom prst="rect">
            <a:avLst/>
          </a:prstGeom>
          <a:noFill/>
          <a:ln w="9525">
            <a:noFill/>
            <a:miter lim="800000"/>
            <a:headEnd/>
            <a:tailEnd/>
          </a:ln>
        </p:spPr>
        <p:txBody>
          <a:bodyPr anchor="ctr"/>
          <a:lstStyle/>
          <a:p>
            <a:pPr algn="ctr"/>
            <a:r>
              <a:rPr lang="en-US" sz="2400" dirty="0"/>
              <a:t>E</a:t>
            </a:r>
          </a:p>
          <a:p>
            <a:pPr algn="ctr"/>
            <a:r>
              <a:rPr lang="en-US" sz="1400" b="1" dirty="0">
                <a:latin typeface="+mj-lt"/>
              </a:rPr>
              <a:t>Explore key ideas, equip students for success, prepare students for authentic performance tasks.</a:t>
            </a:r>
          </a:p>
        </p:txBody>
      </p:sp>
      <p:sp>
        <p:nvSpPr>
          <p:cNvPr id="12" name="Rectangle 11"/>
          <p:cNvSpPr>
            <a:spLocks noChangeArrowheads="1"/>
          </p:cNvSpPr>
          <p:nvPr/>
        </p:nvSpPr>
        <p:spPr bwMode="auto">
          <a:xfrm>
            <a:off x="2590800" y="4876800"/>
            <a:ext cx="6019800" cy="1600200"/>
          </a:xfrm>
          <a:prstGeom prst="rect">
            <a:avLst/>
          </a:prstGeom>
          <a:noFill/>
          <a:ln w="9525">
            <a:noFill/>
            <a:miter lim="800000"/>
            <a:headEnd/>
            <a:tailEnd/>
          </a:ln>
        </p:spPr>
        <p:txBody>
          <a:bodyPr anchor="ctr"/>
          <a:lstStyle/>
          <a:p>
            <a:pPr marL="342900" indent="-342900">
              <a:buFontTx/>
              <a:buAutoNum type="arabicPeriod"/>
            </a:pPr>
            <a:r>
              <a:rPr lang="en-US" sz="1400" b="1" dirty="0"/>
              <a:t>Stress hands-on, experiential, and cooperative learning.</a:t>
            </a:r>
          </a:p>
          <a:p>
            <a:pPr marL="342900" indent="-342900">
              <a:buFontTx/>
              <a:buAutoNum type="arabicPeriod"/>
            </a:pPr>
            <a:r>
              <a:rPr lang="en-US" sz="1400" b="1" dirty="0"/>
              <a:t>Use research-based content-area reading strategies.</a:t>
            </a:r>
          </a:p>
          <a:p>
            <a:pPr marL="342900" indent="-342900">
              <a:buFontTx/>
              <a:buAutoNum type="arabicPeriod"/>
            </a:pPr>
            <a:r>
              <a:rPr lang="en-US" sz="1400" b="1" dirty="0"/>
              <a:t>Use simulations and role-playing activities.</a:t>
            </a:r>
          </a:p>
          <a:p>
            <a:pPr marL="342900" indent="-342900">
              <a:buFontTx/>
              <a:buAutoNum type="arabicPeriod"/>
            </a:pPr>
            <a:r>
              <a:rPr lang="en-US" sz="1400" b="1" dirty="0"/>
              <a:t>Introduce new concepts through concept attainment activities.</a:t>
            </a:r>
          </a:p>
          <a:p>
            <a:pPr marL="342900" indent="-342900">
              <a:buFontTx/>
              <a:buAutoNum type="arabicPeriod"/>
            </a:pPr>
            <a:r>
              <a:rPr lang="en-US" sz="1400" b="1" dirty="0"/>
              <a:t>Incorporate problem-solving and decision-making.</a:t>
            </a:r>
          </a:p>
          <a:p>
            <a:pPr marL="342900" indent="-342900">
              <a:buFontTx/>
              <a:buAutoNum type="arabicPeriod"/>
            </a:pPr>
            <a:r>
              <a:rPr lang="en-US" sz="1400" b="1" dirty="0"/>
              <a:t>Employ a variety of question types to engage all students.</a:t>
            </a:r>
          </a:p>
          <a:p>
            <a:pPr marL="342900" indent="-342900">
              <a:buFontTx/>
              <a:buAutoNum type="arabicPeriod"/>
            </a:pPr>
            <a:r>
              <a:rPr lang="en-US" sz="1400" b="1" dirty="0"/>
              <a:t>Use real-world applications and issues to engage students in solving problems using the </a:t>
            </a:r>
            <a:r>
              <a:rPr lang="en-US" sz="1400" b="1" dirty="0" smtClean="0"/>
              <a:t>content.</a:t>
            </a:r>
            <a:endParaRPr lang="en-US" sz="14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21</a:t>
            </a:fld>
            <a:endParaRPr lang="en-US" dirty="0"/>
          </a:p>
        </p:txBody>
      </p:sp>
      <p:sp>
        <p:nvSpPr>
          <p:cNvPr id="4" name="Rectangle 3"/>
          <p:cNvSpPr>
            <a:spLocks noChangeArrowheads="1"/>
          </p:cNvSpPr>
          <p:nvPr/>
        </p:nvSpPr>
        <p:spPr bwMode="auto">
          <a:xfrm>
            <a:off x="2514600" y="152400"/>
            <a:ext cx="6629400" cy="1524000"/>
          </a:xfrm>
          <a:prstGeom prst="rect">
            <a:avLst/>
          </a:prstGeom>
          <a:noFill/>
          <a:ln w="9525">
            <a:noFill/>
            <a:miter lim="800000"/>
            <a:headEnd/>
            <a:tailEnd/>
          </a:ln>
        </p:spPr>
        <p:txBody>
          <a:bodyPr anchor="ctr"/>
          <a:lstStyle/>
          <a:p>
            <a:pPr marL="342900" indent="-342900">
              <a:buFontTx/>
              <a:buAutoNum type="arabicPeriod"/>
            </a:pPr>
            <a:r>
              <a:rPr lang="en-US" sz="1300" b="1" dirty="0"/>
              <a:t>Use a variety of metacognitive tools, such as reflective journals, think logs, critiques, and peer response activities.</a:t>
            </a:r>
          </a:p>
          <a:p>
            <a:pPr marL="342900" indent="-342900">
              <a:buFontTx/>
              <a:buAutoNum type="arabicPeriod"/>
            </a:pPr>
            <a:r>
              <a:rPr lang="en-US" sz="1300" b="1" dirty="0"/>
              <a:t>Model and encourage student think-aloud activities.</a:t>
            </a:r>
          </a:p>
          <a:p>
            <a:pPr marL="342900" indent="-342900">
              <a:buFontTx/>
              <a:buAutoNum type="arabicPeriod"/>
            </a:pPr>
            <a:r>
              <a:rPr lang="en-US" sz="1300" b="1" dirty="0"/>
              <a:t>Model metacognitive strategies such as self-regulation, critical and creative thinking.</a:t>
            </a:r>
          </a:p>
          <a:p>
            <a:pPr marL="342900" indent="-342900">
              <a:buFontTx/>
              <a:buAutoNum type="arabicPeriod"/>
            </a:pPr>
            <a:r>
              <a:rPr lang="en-US" sz="1300" b="1" dirty="0"/>
              <a:t>Allow for ongoing interviews and dialogues with students.</a:t>
            </a:r>
          </a:p>
          <a:p>
            <a:pPr marL="342900" indent="-342900">
              <a:buFontTx/>
              <a:buAutoNum type="arabicPeriod"/>
            </a:pPr>
            <a:r>
              <a:rPr lang="en-US" sz="1300" b="1" dirty="0"/>
              <a:t>Emphasize that editing and revising are part of the process.</a:t>
            </a:r>
          </a:p>
          <a:p>
            <a:pPr marL="342900" indent="-342900">
              <a:buFontTx/>
              <a:buAutoNum type="arabicPeriod"/>
            </a:pPr>
            <a:r>
              <a:rPr lang="en-US" sz="1300" b="1" dirty="0"/>
              <a:t>Use I-search projects to get students to construct their own research projects</a:t>
            </a:r>
            <a:r>
              <a:rPr lang="en-US" sz="1400" b="1" dirty="0"/>
              <a:t>.</a:t>
            </a:r>
          </a:p>
        </p:txBody>
      </p:sp>
      <p:sp>
        <p:nvSpPr>
          <p:cNvPr id="5" name="Rectangle 9"/>
          <p:cNvSpPr>
            <a:spLocks noChangeArrowheads="1"/>
          </p:cNvSpPr>
          <p:nvPr/>
        </p:nvSpPr>
        <p:spPr bwMode="auto">
          <a:xfrm>
            <a:off x="304800" y="228600"/>
            <a:ext cx="1981200" cy="1447800"/>
          </a:xfrm>
          <a:prstGeom prst="rect">
            <a:avLst/>
          </a:prstGeom>
          <a:noFill/>
          <a:ln w="9525">
            <a:noFill/>
            <a:miter lim="800000"/>
            <a:headEnd/>
            <a:tailEnd/>
          </a:ln>
        </p:spPr>
        <p:txBody>
          <a:bodyPr anchor="ctr"/>
          <a:lstStyle/>
          <a:p>
            <a:pPr algn="ctr"/>
            <a:r>
              <a:rPr lang="en-US" sz="2400" b="1" dirty="0"/>
              <a:t>R</a:t>
            </a:r>
          </a:p>
          <a:p>
            <a:pPr algn="ctr"/>
            <a:r>
              <a:rPr lang="en-US" sz="1400" b="1" dirty="0">
                <a:latin typeface="+mj-lt"/>
              </a:rPr>
              <a:t>Rethink, revisit, refine, and reflect on learning as well as the big ideas and understandings.</a:t>
            </a:r>
          </a:p>
        </p:txBody>
      </p:sp>
      <p:sp>
        <p:nvSpPr>
          <p:cNvPr id="8" name="Rectangle 3"/>
          <p:cNvSpPr>
            <a:spLocks noChangeArrowheads="1"/>
          </p:cNvSpPr>
          <p:nvPr/>
        </p:nvSpPr>
        <p:spPr bwMode="auto">
          <a:xfrm>
            <a:off x="228600" y="1752600"/>
            <a:ext cx="2209800" cy="1295400"/>
          </a:xfrm>
          <a:prstGeom prst="rect">
            <a:avLst/>
          </a:prstGeom>
          <a:noFill/>
          <a:ln w="9525">
            <a:noFill/>
            <a:miter lim="800000"/>
            <a:headEnd/>
            <a:tailEnd/>
          </a:ln>
        </p:spPr>
        <p:txBody>
          <a:bodyPr anchor="ctr"/>
          <a:lstStyle/>
          <a:p>
            <a:pPr algn="ctr"/>
            <a:r>
              <a:rPr lang="en-US" sz="2400" dirty="0"/>
              <a:t>E</a:t>
            </a:r>
          </a:p>
          <a:p>
            <a:pPr algn="ctr"/>
            <a:r>
              <a:rPr lang="en-US" sz="1400" dirty="0">
                <a:latin typeface="+mj-lt"/>
              </a:rPr>
              <a:t>How will students exhibit their understanding and how will they be guided to self-evaluate?</a:t>
            </a:r>
          </a:p>
        </p:txBody>
      </p:sp>
      <p:sp>
        <p:nvSpPr>
          <p:cNvPr id="9" name="Rectangle 5"/>
          <p:cNvSpPr>
            <a:spLocks noChangeArrowheads="1"/>
          </p:cNvSpPr>
          <p:nvPr/>
        </p:nvSpPr>
        <p:spPr bwMode="auto">
          <a:xfrm>
            <a:off x="152400" y="3352800"/>
            <a:ext cx="2362200" cy="1524000"/>
          </a:xfrm>
          <a:prstGeom prst="rect">
            <a:avLst/>
          </a:prstGeom>
          <a:noFill/>
          <a:ln w="9525">
            <a:noFill/>
            <a:miter lim="800000"/>
            <a:headEnd/>
            <a:tailEnd/>
          </a:ln>
        </p:spPr>
        <p:txBody>
          <a:bodyPr anchor="ctr"/>
          <a:lstStyle/>
          <a:p>
            <a:pPr algn="ctr"/>
            <a:r>
              <a:rPr lang="en-US" sz="2400" b="1" dirty="0"/>
              <a:t>T</a:t>
            </a:r>
          </a:p>
          <a:p>
            <a:pPr algn="ctr"/>
            <a:r>
              <a:rPr lang="en-US" sz="1400" b="1" dirty="0">
                <a:latin typeface="+mj-lt"/>
              </a:rPr>
              <a:t>How do I tailor the unit to meet the learning needs and interests of my students through differentiated content, process, and product?</a:t>
            </a:r>
          </a:p>
        </p:txBody>
      </p:sp>
      <p:sp>
        <p:nvSpPr>
          <p:cNvPr id="10" name="Rectangle 7"/>
          <p:cNvSpPr>
            <a:spLocks noChangeArrowheads="1"/>
          </p:cNvSpPr>
          <p:nvPr/>
        </p:nvSpPr>
        <p:spPr bwMode="auto">
          <a:xfrm>
            <a:off x="152400" y="4953000"/>
            <a:ext cx="2286000" cy="1524000"/>
          </a:xfrm>
          <a:prstGeom prst="rect">
            <a:avLst/>
          </a:prstGeom>
          <a:noFill/>
          <a:ln w="9525">
            <a:noFill/>
            <a:miter lim="800000"/>
            <a:headEnd/>
            <a:tailEnd/>
          </a:ln>
        </p:spPr>
        <p:txBody>
          <a:bodyPr anchor="ctr"/>
          <a:lstStyle/>
          <a:p>
            <a:pPr algn="ctr"/>
            <a:r>
              <a:rPr lang="en-US" sz="2400" b="1" dirty="0"/>
              <a:t>O</a:t>
            </a:r>
          </a:p>
          <a:p>
            <a:pPr algn="ctr"/>
            <a:r>
              <a:rPr lang="en-US" sz="1400" b="1" dirty="0">
                <a:latin typeface="+mj-lt"/>
              </a:rPr>
              <a:t>How do I organize the unit effectively to maximize student engagement and learning?</a:t>
            </a:r>
          </a:p>
        </p:txBody>
      </p:sp>
      <p:sp>
        <p:nvSpPr>
          <p:cNvPr id="11" name="Rectangle 9"/>
          <p:cNvSpPr>
            <a:spLocks noChangeArrowheads="1"/>
          </p:cNvSpPr>
          <p:nvPr/>
        </p:nvSpPr>
        <p:spPr bwMode="auto">
          <a:xfrm>
            <a:off x="2514600" y="1676400"/>
            <a:ext cx="6324600" cy="1676400"/>
          </a:xfrm>
          <a:prstGeom prst="rect">
            <a:avLst/>
          </a:prstGeom>
          <a:noFill/>
          <a:ln w="9525">
            <a:noFill/>
            <a:miter lim="800000"/>
            <a:headEnd/>
            <a:tailEnd/>
          </a:ln>
        </p:spPr>
        <p:txBody>
          <a:bodyPr anchor="ctr"/>
          <a:lstStyle/>
          <a:p>
            <a:pPr marL="342900" indent="-342900">
              <a:buFontTx/>
              <a:buAutoNum type="arabicPeriod"/>
            </a:pPr>
            <a:r>
              <a:rPr lang="en-US" sz="1300" b="1" dirty="0"/>
              <a:t>Ensure that students know and follow evaluation guidelines articulated in the scoring tools, analytical guides, and rubrics.</a:t>
            </a:r>
          </a:p>
          <a:p>
            <a:pPr marL="342900" indent="-342900">
              <a:buFontTx/>
              <a:buAutoNum type="arabicPeriod"/>
            </a:pPr>
            <a:r>
              <a:rPr lang="en-US" sz="1300" b="1" dirty="0"/>
              <a:t>Incorporate on-going self-reflection and assessment (both peer and self).</a:t>
            </a:r>
          </a:p>
          <a:p>
            <a:pPr marL="342900" indent="-342900">
              <a:buFontTx/>
              <a:buAutoNum type="arabicPeriod"/>
            </a:pPr>
            <a:r>
              <a:rPr lang="en-US" sz="1300" b="1" dirty="0"/>
              <a:t>Build in time during the unit for students to present their knowledge or practice essential skills to prepare them for the summative evaluation.</a:t>
            </a:r>
          </a:p>
          <a:p>
            <a:pPr marL="342900" indent="-342900">
              <a:buFontTx/>
              <a:buAutoNum type="arabicPeriod"/>
            </a:pPr>
            <a:r>
              <a:rPr lang="en-US" sz="1300" b="1" dirty="0"/>
              <a:t>Provide opportunities for students to receive feedback on their progress as they practice.</a:t>
            </a:r>
          </a:p>
        </p:txBody>
      </p:sp>
      <p:sp>
        <p:nvSpPr>
          <p:cNvPr id="12" name="Rectangle 10"/>
          <p:cNvSpPr>
            <a:spLocks noChangeArrowheads="1"/>
          </p:cNvSpPr>
          <p:nvPr/>
        </p:nvSpPr>
        <p:spPr bwMode="auto">
          <a:xfrm>
            <a:off x="2514600" y="3276600"/>
            <a:ext cx="6096000" cy="1752600"/>
          </a:xfrm>
          <a:prstGeom prst="rect">
            <a:avLst/>
          </a:prstGeom>
          <a:noFill/>
          <a:ln w="9525">
            <a:noFill/>
            <a:miter lim="800000"/>
            <a:headEnd/>
            <a:tailEnd/>
          </a:ln>
        </p:spPr>
        <p:txBody>
          <a:bodyPr anchor="ctr"/>
          <a:lstStyle/>
          <a:p>
            <a:pPr marL="342900" indent="-342900">
              <a:buFontTx/>
              <a:buAutoNum type="arabicPeriod"/>
            </a:pPr>
            <a:r>
              <a:rPr lang="en-US" sz="1300" b="1" dirty="0"/>
              <a:t>Differentiate materials by reading levels and topics (do not stick to just the textbook); use a variety of sources.</a:t>
            </a:r>
          </a:p>
          <a:p>
            <a:pPr marL="342900" indent="-342900">
              <a:buFontTx/>
              <a:buAutoNum type="arabicPeriod"/>
            </a:pPr>
            <a:r>
              <a:rPr lang="en-US" sz="1300" b="1" dirty="0"/>
              <a:t>Survey student’s multiple intelligences and learning preferences to design lessons.</a:t>
            </a:r>
          </a:p>
          <a:p>
            <a:pPr marL="342900" indent="-342900">
              <a:buFontTx/>
              <a:buAutoNum type="arabicPeriod"/>
            </a:pPr>
            <a:r>
              <a:rPr lang="en-US" sz="1300" b="1" dirty="0"/>
              <a:t>Set up options for students to choose how they will investigate content or demonstrate understanding.</a:t>
            </a:r>
          </a:p>
          <a:p>
            <a:pPr marL="342900" indent="-342900">
              <a:buFontTx/>
              <a:buAutoNum type="arabicPeriod"/>
            </a:pPr>
            <a:r>
              <a:rPr lang="en-US" sz="1300" b="1" dirty="0"/>
              <a:t>Take into account different levels of learning for each student (what is a “stretch” for one student may not be difficult for another).</a:t>
            </a:r>
          </a:p>
          <a:p>
            <a:pPr marL="342900" indent="-342900">
              <a:buFontTx/>
              <a:buAutoNum type="arabicPeriod"/>
            </a:pPr>
            <a:r>
              <a:rPr lang="en-US" sz="1300" b="1" dirty="0"/>
              <a:t>Make sure plans accommodate both “fast” and “slow” learners.</a:t>
            </a:r>
          </a:p>
        </p:txBody>
      </p:sp>
      <p:sp>
        <p:nvSpPr>
          <p:cNvPr id="13" name="Rectangle 11"/>
          <p:cNvSpPr>
            <a:spLocks noChangeArrowheads="1"/>
          </p:cNvSpPr>
          <p:nvPr/>
        </p:nvSpPr>
        <p:spPr bwMode="auto">
          <a:xfrm>
            <a:off x="2514600" y="5105400"/>
            <a:ext cx="6477000" cy="1752600"/>
          </a:xfrm>
          <a:prstGeom prst="rect">
            <a:avLst/>
          </a:prstGeom>
          <a:noFill/>
          <a:ln w="9525">
            <a:noFill/>
            <a:miter lim="800000"/>
            <a:headEnd/>
            <a:tailEnd/>
          </a:ln>
        </p:spPr>
        <p:txBody>
          <a:bodyPr anchor="ctr"/>
          <a:lstStyle/>
          <a:p>
            <a:pPr marL="342900" indent="-342900">
              <a:buFontTx/>
              <a:buAutoNum type="arabicPeriod"/>
            </a:pPr>
            <a:r>
              <a:rPr lang="en-US" sz="1300" b="1" dirty="0"/>
              <a:t>Design a calendar of specific lessons in sequence.</a:t>
            </a:r>
          </a:p>
          <a:p>
            <a:pPr marL="342900" indent="-342900">
              <a:buFontTx/>
              <a:buAutoNum type="arabicPeriod"/>
            </a:pPr>
            <a:r>
              <a:rPr lang="en-US" sz="1300" b="1" dirty="0"/>
              <a:t>Use essential questions and understandings to guide each lesson sequence.</a:t>
            </a:r>
          </a:p>
          <a:p>
            <a:pPr marL="342900" indent="-342900">
              <a:buFontTx/>
              <a:buAutoNum type="arabicPeriod"/>
            </a:pPr>
            <a:r>
              <a:rPr lang="en-US" sz="1300" b="1" dirty="0"/>
              <a:t>Build in ongoing cycles of model/practice/feedback/adjustment during the unit.</a:t>
            </a:r>
          </a:p>
          <a:p>
            <a:pPr marL="342900" indent="-342900">
              <a:buFontTx/>
              <a:buAutoNum type="arabicPeriod"/>
            </a:pPr>
            <a:r>
              <a:rPr lang="en-US" sz="1300" b="1" dirty="0"/>
              <a:t>Organize the work so that it makes it likely students will produce high-quality work by the end of the unit.</a:t>
            </a:r>
          </a:p>
          <a:p>
            <a:pPr marL="342900" indent="-342900">
              <a:buFontTx/>
              <a:buAutoNum type="arabicPeriod"/>
            </a:pPr>
            <a:r>
              <a:rPr lang="en-US" sz="1300" b="1" dirty="0"/>
              <a:t>Think of the unit as an unfolding story rather than an encyclopedia article.  If the unit was a movie, what would the plot be?</a:t>
            </a:r>
          </a:p>
        </p:txBody>
      </p:sp>
      <p:sp>
        <p:nvSpPr>
          <p:cNvPr id="15" name="Rectangle 14"/>
          <p:cNvSpPr/>
          <p:nvPr/>
        </p:nvSpPr>
        <p:spPr>
          <a:xfrm>
            <a:off x="7239000" y="6611779"/>
            <a:ext cx="1697901" cy="246221"/>
          </a:xfrm>
          <a:prstGeom prst="rect">
            <a:avLst/>
          </a:prstGeom>
        </p:spPr>
        <p:txBody>
          <a:bodyPr wrap="none">
            <a:spAutoFit/>
          </a:bodyPr>
          <a:lstStyle/>
          <a:p>
            <a:r>
              <a:rPr lang="en-US" sz="1000" dirty="0" smtClean="0"/>
              <a:t>(Understanding by Design)</a:t>
            </a:r>
            <a:endParaRPr lang="en-US" sz="1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229600" y="5943600"/>
            <a:ext cx="609600" cy="685800"/>
          </a:xfrm>
        </p:spPr>
        <p:txBody>
          <a:bodyPr/>
          <a:lstStyle/>
          <a:p>
            <a:fld id="{7F9B5531-5451-42BB-BEC3-D6303F11B30A}" type="slidenum">
              <a:rPr lang="en-US" smtClean="0"/>
              <a:pPr/>
              <a:t>22</a:t>
            </a:fld>
            <a:endParaRPr lang="en-US" dirty="0"/>
          </a:p>
        </p:txBody>
      </p:sp>
      <p:sp>
        <p:nvSpPr>
          <p:cNvPr id="4" name="Title 6"/>
          <p:cNvSpPr>
            <a:spLocks noGrp="1" noChangeArrowheads="1"/>
          </p:cNvSpPr>
          <p:nvPr>
            <p:ph type="title"/>
          </p:nvPr>
        </p:nvSpPr>
        <p:spPr bwMode="auto">
          <a:xfrm>
            <a:off x="457200" y="685800"/>
            <a:ext cx="8229600" cy="1828800"/>
          </a:xfrm>
          <a:prstGeom prst="rect">
            <a:avLst/>
          </a:prstGeom>
          <a:noFill/>
          <a:ln w="76200">
            <a:solidFill>
              <a:srgbClr val="FFFF66"/>
            </a:solidFill>
            <a:miter lim="800000"/>
            <a:headEnd/>
            <a:tailEnd/>
          </a:ln>
        </p:spPr>
        <p:txBody>
          <a:bodyPr wrap="none" anchor="ctr">
            <a:normAutofit/>
          </a:bodyPr>
          <a:lstStyle/>
          <a:p>
            <a:pPr algn="ctr"/>
            <a:r>
              <a:rPr lang="en-US" sz="3600" b="1" dirty="0">
                <a:solidFill>
                  <a:srgbClr val="FFFF00"/>
                </a:solidFill>
              </a:rPr>
              <a:t>W.H.E.R.E.T.O. </a:t>
            </a:r>
            <a:r>
              <a:rPr lang="en-US" sz="3600" b="1" dirty="0" smtClean="0">
                <a:solidFill>
                  <a:srgbClr val="FFFF00"/>
                </a:solidFill>
              </a:rPr>
              <a:t> For Semantic Mapping</a:t>
            </a:r>
            <a:endParaRPr lang="en-US" sz="3600" b="1" dirty="0">
              <a:solidFill>
                <a:srgbClr val="FFFF00"/>
              </a:solidFill>
            </a:endParaRPr>
          </a:p>
        </p:txBody>
      </p:sp>
      <p:pic>
        <p:nvPicPr>
          <p:cNvPr id="58370" name="Picture 2" descr="http://www.europeguide.tk/wp-content/uploads/Epen-map-1.jpg"/>
          <p:cNvPicPr>
            <a:picLocks noChangeAspect="1" noChangeArrowheads="1"/>
          </p:cNvPicPr>
          <p:nvPr/>
        </p:nvPicPr>
        <p:blipFill>
          <a:blip r:embed="rId2" cstate="print"/>
          <a:srcRect/>
          <a:stretch>
            <a:fillRect/>
          </a:stretch>
        </p:blipFill>
        <p:spPr bwMode="auto">
          <a:xfrm>
            <a:off x="2286000" y="2895600"/>
            <a:ext cx="3371850" cy="340042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5"/>
          </p:nvPr>
        </p:nvSpPr>
        <p:spPr/>
        <p:txBody>
          <a:bodyPr/>
          <a:lstStyle/>
          <a:p>
            <a:fld id="{7F9B5531-5451-42BB-BEC3-D6303F11B30A}" type="slidenum">
              <a:rPr lang="en-US" smtClean="0"/>
              <a:pPr/>
              <a:t>23</a:t>
            </a:fld>
            <a:endParaRPr lang="en-US" dirty="0"/>
          </a:p>
        </p:txBody>
      </p:sp>
      <p:sp>
        <p:nvSpPr>
          <p:cNvPr id="8" name="Rectangle 7"/>
          <p:cNvSpPr/>
          <p:nvPr/>
        </p:nvSpPr>
        <p:spPr>
          <a:xfrm>
            <a:off x="1676400" y="457200"/>
            <a:ext cx="5257800" cy="2123658"/>
          </a:xfrm>
          <a:prstGeom prst="rect">
            <a:avLst/>
          </a:prstGeom>
        </p:spPr>
        <p:txBody>
          <a:bodyPr wrap="square">
            <a:spAutoFit/>
          </a:bodyPr>
          <a:lstStyle/>
          <a:p>
            <a:pPr algn="ctr"/>
            <a:r>
              <a:rPr lang="en-US" sz="3600" b="1" dirty="0" smtClean="0">
                <a:solidFill>
                  <a:schemeClr val="tx2">
                    <a:lumMod val="75000"/>
                  </a:schemeClr>
                </a:solidFill>
              </a:rPr>
              <a:t>W</a:t>
            </a:r>
          </a:p>
          <a:p>
            <a:pPr algn="ctr"/>
            <a:r>
              <a:rPr lang="en-US" sz="2400" dirty="0" smtClean="0">
                <a:latin typeface="Times New Roman" pitchFamily="18" charset="0"/>
              </a:rPr>
              <a:t>What do the students already know?</a:t>
            </a:r>
          </a:p>
          <a:p>
            <a:pPr algn="ctr"/>
            <a:r>
              <a:rPr lang="en-US" sz="2400" dirty="0" smtClean="0">
                <a:latin typeface="Times New Roman" pitchFamily="18" charset="0"/>
              </a:rPr>
              <a:t>Where are they headed?</a:t>
            </a:r>
          </a:p>
          <a:p>
            <a:pPr algn="ctr"/>
            <a:r>
              <a:rPr lang="en-US" sz="2400" dirty="0" smtClean="0">
                <a:latin typeface="Times New Roman" pitchFamily="18" charset="0"/>
              </a:rPr>
              <a:t>What can they expect?</a:t>
            </a:r>
          </a:p>
          <a:p>
            <a:pPr algn="ctr"/>
            <a:r>
              <a:rPr lang="en-US" sz="2400" dirty="0" smtClean="0">
                <a:latin typeface="Times New Roman" pitchFamily="18" charset="0"/>
              </a:rPr>
              <a:t>What are the standards for assessment?</a:t>
            </a:r>
            <a:endParaRPr lang="en-US" sz="2400" dirty="0">
              <a:latin typeface="Times New Roman" pitchFamily="18" charset="0"/>
            </a:endParaRPr>
          </a:p>
        </p:txBody>
      </p:sp>
      <p:sp>
        <p:nvSpPr>
          <p:cNvPr id="9" name="Rectangle 8"/>
          <p:cNvSpPr/>
          <p:nvPr/>
        </p:nvSpPr>
        <p:spPr>
          <a:xfrm>
            <a:off x="1600200" y="3429000"/>
            <a:ext cx="6553200" cy="1015663"/>
          </a:xfrm>
          <a:prstGeom prst="rect">
            <a:avLst/>
          </a:prstGeom>
        </p:spPr>
        <p:txBody>
          <a:bodyPr wrap="square">
            <a:spAutoFit/>
          </a:bodyPr>
          <a:lstStyle/>
          <a:p>
            <a:r>
              <a:rPr lang="en-US" sz="2000" dirty="0" smtClean="0">
                <a:solidFill>
                  <a:schemeClr val="tx2">
                    <a:lumMod val="75000"/>
                  </a:schemeClr>
                </a:solidFill>
              </a:rPr>
              <a:t>Diagnostic:  KWLHS, Anticipation Guide, Ungraded quiz</a:t>
            </a:r>
          </a:p>
          <a:p>
            <a:r>
              <a:rPr lang="en-US" sz="2000" dirty="0" smtClean="0">
                <a:solidFill>
                  <a:schemeClr val="tx2">
                    <a:lumMod val="75000"/>
                  </a:schemeClr>
                </a:solidFill>
              </a:rPr>
              <a:t>Preview:  Rubrics, Assessments</a:t>
            </a:r>
          </a:p>
          <a:p>
            <a:r>
              <a:rPr lang="en-US" sz="2000" dirty="0" smtClean="0">
                <a:solidFill>
                  <a:schemeClr val="tx2">
                    <a:lumMod val="75000"/>
                  </a:schemeClr>
                </a:solidFill>
              </a:rPr>
              <a:t>Preview:  Content Graphic Organizer</a:t>
            </a:r>
            <a:endParaRPr lang="en-US" sz="2000" dirty="0">
              <a:solidFill>
                <a:schemeClr val="tx2">
                  <a:lumMod val="75000"/>
                </a:schemeClr>
              </a:solidFill>
            </a:endParaRPr>
          </a:p>
        </p:txBody>
      </p:sp>
      <p:sp>
        <p:nvSpPr>
          <p:cNvPr id="10" name="Rectangle 9"/>
          <p:cNvSpPr/>
          <p:nvPr/>
        </p:nvSpPr>
        <p:spPr>
          <a:xfrm>
            <a:off x="685800" y="5257800"/>
            <a:ext cx="8173135" cy="707886"/>
          </a:xfrm>
          <a:prstGeom prst="rect">
            <a:avLst/>
          </a:prstGeom>
        </p:spPr>
        <p:txBody>
          <a:bodyPr wrap="none">
            <a:spAutoFit/>
          </a:bodyPr>
          <a:lstStyle/>
          <a:p>
            <a:r>
              <a:rPr lang="en-US" sz="4000" dirty="0" smtClean="0">
                <a:solidFill>
                  <a:schemeClr val="tx2">
                    <a:lumMod val="75000"/>
                  </a:schemeClr>
                </a:solidFill>
              </a:rPr>
              <a:t>This would be your anticipatory set. </a:t>
            </a:r>
            <a:endParaRPr lang="en-US" sz="4000" dirty="0">
              <a:solidFill>
                <a:schemeClr val="tx2">
                  <a:lumMod val="75000"/>
                </a:schemeClr>
              </a:solidFill>
            </a:endParaRPr>
          </a:p>
        </p:txBody>
      </p:sp>
      <p:sp>
        <p:nvSpPr>
          <p:cNvPr id="11" name="Rectangle 10"/>
          <p:cNvSpPr/>
          <p:nvPr/>
        </p:nvSpPr>
        <p:spPr>
          <a:xfrm>
            <a:off x="6400800" y="6400800"/>
            <a:ext cx="1989391" cy="276999"/>
          </a:xfrm>
          <a:prstGeom prst="rect">
            <a:avLst/>
          </a:prstGeom>
        </p:spPr>
        <p:txBody>
          <a:bodyPr wrap="none">
            <a:spAutoFit/>
          </a:bodyPr>
          <a:lstStyle/>
          <a:p>
            <a:pPr algn="r"/>
            <a:r>
              <a:rPr lang="en-US" sz="1200" dirty="0" smtClean="0"/>
              <a:t>(Understanding by Design)</a:t>
            </a:r>
            <a:endParaRPr lang="en-US" sz="1200" dirty="0"/>
          </a:p>
        </p:txBody>
      </p:sp>
      <p:sp>
        <p:nvSpPr>
          <p:cNvPr id="12" name="TextBox 11"/>
          <p:cNvSpPr txBox="1"/>
          <p:nvPr/>
        </p:nvSpPr>
        <p:spPr>
          <a:xfrm>
            <a:off x="762000" y="5943600"/>
            <a:ext cx="4343400" cy="369332"/>
          </a:xfrm>
          <a:prstGeom prst="rect">
            <a:avLst/>
          </a:prstGeom>
          <a:noFill/>
        </p:spPr>
        <p:txBody>
          <a:bodyPr wrap="square" rtlCol="0">
            <a:spAutoFit/>
          </a:bodyPr>
          <a:lstStyle/>
          <a:p>
            <a:r>
              <a:rPr lang="en-US" dirty="0" smtClean="0"/>
              <a:t>NWR LP #5</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Weather on Jupiter 1_7.wmv">
            <a:hlinkClick r:id="" action="ppaction://media"/>
          </p:cNvPr>
          <p:cNvPicPr>
            <a:picLocks noGrp="1" noRot="1" noChangeAspect="1"/>
          </p:cNvPicPr>
          <p:nvPr>
            <p:ph idx="1"/>
            <a:videoFile r:link="rId1"/>
          </p:nvPr>
        </p:nvPicPr>
        <p:blipFill>
          <a:blip r:embed="rId3" cstate="print"/>
          <a:stretch>
            <a:fillRect/>
          </a:stretch>
        </p:blipFill>
        <p:spPr>
          <a:xfrm>
            <a:off x="533400" y="381000"/>
            <a:ext cx="8026400" cy="6019800"/>
          </a:xfrm>
          <a:prstGeom prst="rect">
            <a:avLst/>
          </a:prstGeom>
        </p:spPr>
      </p:pic>
      <p:sp>
        <p:nvSpPr>
          <p:cNvPr id="3" name="Slide Number Placeholder 2"/>
          <p:cNvSpPr>
            <a:spLocks noGrp="1"/>
          </p:cNvSpPr>
          <p:nvPr>
            <p:ph type="sldNum" sz="quarter" idx="15"/>
          </p:nvPr>
        </p:nvSpPr>
        <p:spPr/>
        <p:txBody>
          <a:bodyPr/>
          <a:lstStyle/>
          <a:p>
            <a:fld id="{7F9B5531-5451-42BB-BEC3-D6303F11B30A}" type="slidenum">
              <a:rPr lang="en-US" smtClean="0"/>
              <a:pPr/>
              <a:t>24</a:t>
            </a:fld>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953000" y="6324600"/>
            <a:ext cx="3695700" cy="304800"/>
          </a:xfrm>
          <a:noFill/>
        </p:spPr>
        <p:txBody>
          <a:bodyPr/>
          <a:lstStyle/>
          <a:p>
            <a:pPr algn="r"/>
            <a:r>
              <a:rPr lang="en-US" dirty="0" smtClean="0">
                <a:solidFill>
                  <a:schemeClr val="tx1"/>
                </a:solidFill>
              </a:rPr>
              <a:t>(Understanding </a:t>
            </a:r>
            <a:r>
              <a:rPr lang="en-US" dirty="0">
                <a:solidFill>
                  <a:schemeClr val="tx1"/>
                </a:solidFill>
              </a:rPr>
              <a:t>by </a:t>
            </a:r>
            <a:r>
              <a:rPr lang="en-US" dirty="0" smtClean="0">
                <a:solidFill>
                  <a:schemeClr val="tx1"/>
                </a:solidFill>
              </a:rPr>
              <a:t>Design)</a:t>
            </a:r>
            <a:endParaRPr lang="en-US" dirty="0">
              <a:solidFill>
                <a:schemeClr val="tx1"/>
              </a:solidFill>
            </a:endParaRPr>
          </a:p>
        </p:txBody>
      </p:sp>
      <p:sp>
        <p:nvSpPr>
          <p:cNvPr id="2" name="Slide Number Placeholder 1"/>
          <p:cNvSpPr>
            <a:spLocks noGrp="1"/>
          </p:cNvSpPr>
          <p:nvPr>
            <p:ph type="sldNum" sz="quarter" idx="12"/>
          </p:nvPr>
        </p:nvSpPr>
        <p:spPr/>
        <p:txBody>
          <a:bodyPr/>
          <a:lstStyle/>
          <a:p>
            <a:fld id="{7F9B5531-5451-42BB-BEC3-D6303F11B30A}" type="slidenum">
              <a:rPr lang="en-US" smtClean="0"/>
              <a:pPr/>
              <a:t>25</a:t>
            </a:fld>
            <a:endParaRPr lang="en-US" dirty="0"/>
          </a:p>
        </p:txBody>
      </p:sp>
      <p:sp>
        <p:nvSpPr>
          <p:cNvPr id="6" name="Rectangle 5"/>
          <p:cNvSpPr>
            <a:spLocks noChangeArrowheads="1"/>
          </p:cNvSpPr>
          <p:nvPr/>
        </p:nvSpPr>
        <p:spPr bwMode="auto">
          <a:xfrm>
            <a:off x="457200" y="1066800"/>
            <a:ext cx="1752600" cy="1524000"/>
          </a:xfrm>
          <a:prstGeom prst="rect">
            <a:avLst/>
          </a:prstGeom>
          <a:noFill/>
          <a:ln w="9525">
            <a:noFill/>
            <a:miter lim="800000"/>
            <a:headEnd/>
            <a:tailEnd/>
          </a:ln>
        </p:spPr>
        <p:txBody>
          <a:bodyPr anchor="ctr"/>
          <a:lstStyle/>
          <a:p>
            <a:pPr algn="ctr"/>
            <a:endParaRPr lang="en-US" sz="1200" dirty="0">
              <a:latin typeface="Times New Roman" pitchFamily="18" charset="0"/>
            </a:endParaRPr>
          </a:p>
        </p:txBody>
      </p:sp>
      <p:sp>
        <p:nvSpPr>
          <p:cNvPr id="8" name="Rectangle 7"/>
          <p:cNvSpPr>
            <a:spLocks noChangeArrowheads="1"/>
          </p:cNvSpPr>
          <p:nvPr/>
        </p:nvSpPr>
        <p:spPr bwMode="auto">
          <a:xfrm>
            <a:off x="685800" y="4267200"/>
            <a:ext cx="3886200" cy="1600200"/>
          </a:xfrm>
          <a:prstGeom prst="rect">
            <a:avLst/>
          </a:prstGeom>
          <a:noFill/>
          <a:ln w="9525">
            <a:noFill/>
            <a:miter lim="800000"/>
            <a:headEnd/>
            <a:tailEnd/>
          </a:ln>
        </p:spPr>
        <p:txBody>
          <a:bodyPr wrap="none" anchor="ctr"/>
          <a:lstStyle/>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2000" dirty="0"/>
          </a:p>
          <a:p>
            <a:r>
              <a:rPr lang="en-US" sz="2000" dirty="0"/>
              <a:t>Hooks:  Problems, challenges, experiments, mysteries, inquiry, quotes</a:t>
            </a:r>
          </a:p>
        </p:txBody>
      </p:sp>
      <p:sp>
        <p:nvSpPr>
          <p:cNvPr id="9" name="Rectangle 8"/>
          <p:cNvSpPr>
            <a:spLocks noChangeArrowheads="1"/>
          </p:cNvSpPr>
          <p:nvPr/>
        </p:nvSpPr>
        <p:spPr bwMode="auto">
          <a:xfrm>
            <a:off x="838200" y="304800"/>
            <a:ext cx="7391400" cy="1600200"/>
          </a:xfrm>
          <a:prstGeom prst="rect">
            <a:avLst/>
          </a:prstGeom>
          <a:noFill/>
          <a:ln w="9525">
            <a:noFill/>
            <a:miter lim="800000"/>
            <a:headEnd/>
            <a:tailEnd/>
          </a:ln>
        </p:spPr>
        <p:txBody>
          <a:bodyPr anchor="ctr"/>
          <a:lstStyle/>
          <a:p>
            <a:pPr algn="ctr"/>
            <a:r>
              <a:rPr lang="en-US" sz="3600" b="1" dirty="0">
                <a:solidFill>
                  <a:schemeClr val="tx2">
                    <a:lumMod val="75000"/>
                  </a:schemeClr>
                </a:solidFill>
              </a:rPr>
              <a:t>H</a:t>
            </a:r>
          </a:p>
          <a:p>
            <a:pPr algn="ctr"/>
            <a:r>
              <a:rPr lang="en-US" sz="2400" dirty="0">
                <a:latin typeface="Times New Roman" pitchFamily="18" charset="0"/>
              </a:rPr>
              <a:t>How will the design hook and hold student interest through engaging and thought-provoking activities?</a:t>
            </a:r>
          </a:p>
        </p:txBody>
      </p:sp>
      <p:sp>
        <p:nvSpPr>
          <p:cNvPr id="13" name="TextBox 12"/>
          <p:cNvSpPr txBox="1"/>
          <p:nvPr/>
        </p:nvSpPr>
        <p:spPr>
          <a:xfrm>
            <a:off x="457200" y="1981200"/>
            <a:ext cx="8153400" cy="3416320"/>
          </a:xfrm>
          <a:prstGeom prst="rect">
            <a:avLst/>
          </a:prstGeom>
          <a:noFill/>
        </p:spPr>
        <p:txBody>
          <a:bodyPr wrap="square" rtlCol="0">
            <a:spAutoFit/>
          </a:bodyPr>
          <a:lstStyle/>
          <a:p>
            <a:r>
              <a:rPr lang="en-US" sz="2400" dirty="0" smtClean="0">
                <a:solidFill>
                  <a:schemeClr val="tx2">
                    <a:lumMod val="75000"/>
                  </a:schemeClr>
                </a:solidFill>
              </a:rPr>
              <a:t>The day after the students previewed the YouTube video clip, we had them go outside with two ropes.  We had two groups of four each take a hold of the ends of one of the ropes and spin counter clockwise.    Then, we added a second group of  kids identical to the first group with a second rope that went perpendicular to the first.  They too spun in a counter clockwise motion.  We kept adding kids to both ropes and had them speed up until they created an anti-cyclonic force similar to the one on Saturn. </a:t>
            </a:r>
            <a:endParaRPr lang="en-US" sz="2400" dirty="0">
              <a:solidFill>
                <a:schemeClr val="tx2">
                  <a:lumMod val="75000"/>
                </a:schemeClr>
              </a:solidFill>
            </a:endParaRPr>
          </a:p>
        </p:txBody>
      </p:sp>
      <p:sp>
        <p:nvSpPr>
          <p:cNvPr id="12" name="TextBox 11"/>
          <p:cNvSpPr txBox="1"/>
          <p:nvPr/>
        </p:nvSpPr>
        <p:spPr>
          <a:xfrm>
            <a:off x="1371600" y="6172200"/>
            <a:ext cx="1981200" cy="369332"/>
          </a:xfrm>
          <a:prstGeom prst="rect">
            <a:avLst/>
          </a:prstGeom>
          <a:noFill/>
        </p:spPr>
        <p:txBody>
          <a:bodyPr wrap="square" rtlCol="0">
            <a:spAutoFit/>
          </a:bodyPr>
          <a:lstStyle/>
          <a:p>
            <a:r>
              <a:rPr lang="en-US" dirty="0" smtClean="0"/>
              <a:t>NWR LP#4</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26</a:t>
            </a:fld>
            <a:endParaRPr lang="en-US" dirty="0"/>
          </a:p>
        </p:txBody>
      </p:sp>
      <p:sp>
        <p:nvSpPr>
          <p:cNvPr id="4" name="Rectangle 3"/>
          <p:cNvSpPr/>
          <p:nvPr/>
        </p:nvSpPr>
        <p:spPr>
          <a:xfrm>
            <a:off x="1219200" y="304800"/>
            <a:ext cx="6553200" cy="1384995"/>
          </a:xfrm>
          <a:prstGeom prst="rect">
            <a:avLst/>
          </a:prstGeom>
        </p:spPr>
        <p:txBody>
          <a:bodyPr wrap="square">
            <a:spAutoFit/>
          </a:bodyPr>
          <a:lstStyle/>
          <a:p>
            <a:pPr algn="ctr"/>
            <a:r>
              <a:rPr lang="en-US" sz="3600" b="1" dirty="0" smtClean="0">
                <a:solidFill>
                  <a:schemeClr val="tx2">
                    <a:lumMod val="75000"/>
                  </a:schemeClr>
                </a:solidFill>
              </a:rPr>
              <a:t>E</a:t>
            </a:r>
          </a:p>
          <a:p>
            <a:pPr algn="ctr"/>
            <a:r>
              <a:rPr lang="en-US" sz="2400" dirty="0" smtClean="0">
                <a:latin typeface="Times New Roman" pitchFamily="18" charset="0"/>
              </a:rPr>
              <a:t>Explore key ideas, equip students for success, prepare students for authentic performance tasks.</a:t>
            </a:r>
            <a:endParaRPr lang="en-US" sz="2400" dirty="0">
              <a:latin typeface="Times New Roman" pitchFamily="18" charset="0"/>
            </a:endParaRPr>
          </a:p>
        </p:txBody>
      </p:sp>
      <p:sp>
        <p:nvSpPr>
          <p:cNvPr id="5" name="Rectangle 4"/>
          <p:cNvSpPr/>
          <p:nvPr/>
        </p:nvSpPr>
        <p:spPr>
          <a:xfrm>
            <a:off x="228600" y="5486400"/>
            <a:ext cx="8534400" cy="400110"/>
          </a:xfrm>
          <a:prstGeom prst="rect">
            <a:avLst/>
          </a:prstGeom>
        </p:spPr>
        <p:txBody>
          <a:bodyPr wrap="square">
            <a:spAutoFit/>
          </a:bodyPr>
          <a:lstStyle/>
          <a:p>
            <a:r>
              <a:rPr lang="en-US" sz="2000" dirty="0" smtClean="0"/>
              <a:t>Equip:  Direct instruction, group work, graphic organizers, research, practice</a:t>
            </a:r>
            <a:endParaRPr lang="en-US" sz="2000" dirty="0"/>
          </a:p>
        </p:txBody>
      </p:sp>
      <p:sp>
        <p:nvSpPr>
          <p:cNvPr id="6" name="Rectangle 5"/>
          <p:cNvSpPr/>
          <p:nvPr/>
        </p:nvSpPr>
        <p:spPr>
          <a:xfrm>
            <a:off x="6440990" y="6324600"/>
            <a:ext cx="1989391" cy="276999"/>
          </a:xfrm>
          <a:prstGeom prst="rect">
            <a:avLst/>
          </a:prstGeom>
        </p:spPr>
        <p:txBody>
          <a:bodyPr wrap="none">
            <a:spAutoFit/>
          </a:bodyPr>
          <a:lstStyle/>
          <a:p>
            <a:pPr algn="r"/>
            <a:r>
              <a:rPr lang="en-US" sz="1200" dirty="0" smtClean="0"/>
              <a:t>(Understanding by Design)</a:t>
            </a:r>
            <a:endParaRPr lang="en-US" sz="1200" dirty="0"/>
          </a:p>
        </p:txBody>
      </p:sp>
      <p:sp>
        <p:nvSpPr>
          <p:cNvPr id="7" name="TextBox 6"/>
          <p:cNvSpPr txBox="1"/>
          <p:nvPr/>
        </p:nvSpPr>
        <p:spPr>
          <a:xfrm>
            <a:off x="381000" y="1752600"/>
            <a:ext cx="8534400" cy="3139321"/>
          </a:xfrm>
          <a:prstGeom prst="rect">
            <a:avLst/>
          </a:prstGeom>
          <a:noFill/>
        </p:spPr>
        <p:txBody>
          <a:bodyPr wrap="square" rtlCol="0">
            <a:spAutoFit/>
          </a:bodyPr>
          <a:lstStyle/>
          <a:p>
            <a:r>
              <a:rPr lang="en-US" dirty="0" smtClean="0">
                <a:solidFill>
                  <a:schemeClr val="tx2">
                    <a:lumMod val="75000"/>
                  </a:schemeClr>
                </a:solidFill>
              </a:rPr>
              <a:t>Students were engaged in collaborative decision making groups.</a:t>
            </a:r>
          </a:p>
          <a:p>
            <a:endParaRPr lang="en-US" dirty="0" smtClean="0">
              <a:solidFill>
                <a:schemeClr val="tx2">
                  <a:lumMod val="75000"/>
                </a:schemeClr>
              </a:solidFill>
            </a:endParaRPr>
          </a:p>
          <a:p>
            <a:r>
              <a:rPr lang="en-US" dirty="0" smtClean="0">
                <a:solidFill>
                  <a:schemeClr val="tx2">
                    <a:lumMod val="75000"/>
                  </a:schemeClr>
                </a:solidFill>
              </a:rPr>
              <a:t>We randomly divided students into groups of 5 or 6, and passed out the Semantic Question Maps.  They were asked to work together to determine a focus word that would best describe  today’s lesson’s main idea.  </a:t>
            </a:r>
          </a:p>
          <a:p>
            <a:endParaRPr lang="en-US" dirty="0" smtClean="0">
              <a:solidFill>
                <a:schemeClr val="tx2">
                  <a:lumMod val="75000"/>
                </a:schemeClr>
              </a:solidFill>
            </a:endParaRPr>
          </a:p>
          <a:p>
            <a:r>
              <a:rPr lang="en-US" dirty="0" smtClean="0">
                <a:solidFill>
                  <a:schemeClr val="tx2">
                    <a:lumMod val="75000"/>
                  </a:schemeClr>
                </a:solidFill>
              </a:rPr>
              <a:t>From that focal point, they would then together,  create  four “THICK” questions about the main idea that  can not be answered in one word, or with yes or no in the four main circles.  After they have created  their questions in the circles, they will then come up with as many answers to the questions in bullets underneath each circle.  </a:t>
            </a:r>
            <a:endParaRPr lang="en-US" dirty="0">
              <a:solidFill>
                <a:schemeClr val="tx2">
                  <a:lumMod val="75000"/>
                </a:schemeClr>
              </a:solidFill>
            </a:endParaRPr>
          </a:p>
        </p:txBody>
      </p:sp>
      <p:sp>
        <p:nvSpPr>
          <p:cNvPr id="8" name="TextBox 7"/>
          <p:cNvSpPr txBox="1"/>
          <p:nvPr/>
        </p:nvSpPr>
        <p:spPr>
          <a:xfrm>
            <a:off x="457200" y="6019800"/>
            <a:ext cx="5105400" cy="338554"/>
          </a:xfrm>
          <a:prstGeom prst="rect">
            <a:avLst/>
          </a:prstGeom>
          <a:noFill/>
        </p:spPr>
        <p:txBody>
          <a:bodyPr wrap="square" rtlCol="0">
            <a:spAutoFit/>
          </a:bodyPr>
          <a:lstStyle/>
          <a:p>
            <a:r>
              <a:rPr lang="en-US" sz="1600" dirty="0" smtClean="0"/>
              <a:t>NWR LP#8 &amp; 10</a:t>
            </a:r>
            <a:endParaRPr lang="en-US" sz="16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27</a:t>
            </a:fld>
            <a:endParaRPr lang="en-US" dirty="0"/>
          </a:p>
        </p:txBody>
      </p:sp>
      <p:sp>
        <p:nvSpPr>
          <p:cNvPr id="4" name="TextBox 3"/>
          <p:cNvSpPr txBox="1"/>
          <p:nvPr/>
        </p:nvSpPr>
        <p:spPr>
          <a:xfrm>
            <a:off x="533400" y="5943600"/>
            <a:ext cx="5715000" cy="369332"/>
          </a:xfrm>
          <a:prstGeom prst="rect">
            <a:avLst/>
          </a:prstGeom>
          <a:noFill/>
        </p:spPr>
        <p:txBody>
          <a:bodyPr wrap="square" rtlCol="0">
            <a:spAutoFit/>
          </a:bodyPr>
          <a:lstStyle/>
          <a:p>
            <a:r>
              <a:rPr lang="en-US" dirty="0" smtClean="0"/>
              <a:t>NWR LP#6 &amp; 7</a:t>
            </a:r>
            <a:endParaRPr lang="en-US" dirty="0"/>
          </a:p>
        </p:txBody>
      </p:sp>
      <p:sp>
        <p:nvSpPr>
          <p:cNvPr id="5" name="Rectangle 4"/>
          <p:cNvSpPr/>
          <p:nvPr/>
        </p:nvSpPr>
        <p:spPr>
          <a:xfrm>
            <a:off x="609600" y="609600"/>
            <a:ext cx="7772400" cy="1384995"/>
          </a:xfrm>
          <a:prstGeom prst="rect">
            <a:avLst/>
          </a:prstGeom>
        </p:spPr>
        <p:txBody>
          <a:bodyPr wrap="square">
            <a:spAutoFit/>
          </a:bodyPr>
          <a:lstStyle/>
          <a:p>
            <a:pPr algn="ctr"/>
            <a:r>
              <a:rPr lang="en-US" sz="3600" b="1" dirty="0" smtClean="0">
                <a:solidFill>
                  <a:srgbClr val="FFFF00"/>
                </a:solidFill>
              </a:rPr>
              <a:t>R</a:t>
            </a:r>
          </a:p>
          <a:p>
            <a:pPr algn="ctr"/>
            <a:r>
              <a:rPr lang="en-US" sz="2400" dirty="0" smtClean="0">
                <a:latin typeface="Times New Roman" pitchFamily="18" charset="0"/>
              </a:rPr>
              <a:t>Rethink, revisit, refine, and reflect on learning as well as the big ideas and understandings.</a:t>
            </a:r>
            <a:endParaRPr lang="en-US" sz="2400" dirty="0">
              <a:latin typeface="Times New Roman" pitchFamily="18" charset="0"/>
            </a:endParaRPr>
          </a:p>
        </p:txBody>
      </p:sp>
      <p:sp>
        <p:nvSpPr>
          <p:cNvPr id="6" name="Rectangle 5"/>
          <p:cNvSpPr/>
          <p:nvPr/>
        </p:nvSpPr>
        <p:spPr>
          <a:xfrm>
            <a:off x="609600" y="2514600"/>
            <a:ext cx="8229600" cy="646331"/>
          </a:xfrm>
          <a:prstGeom prst="rect">
            <a:avLst/>
          </a:prstGeom>
        </p:spPr>
        <p:txBody>
          <a:bodyPr wrap="square">
            <a:spAutoFit/>
          </a:bodyPr>
          <a:lstStyle/>
          <a:p>
            <a:pPr algn="ctr"/>
            <a:r>
              <a:rPr lang="en-US" dirty="0" smtClean="0">
                <a:solidFill>
                  <a:schemeClr val="tx2">
                    <a:lumMod val="75000"/>
                  </a:schemeClr>
                </a:solidFill>
              </a:rPr>
              <a:t>Peer discussions, teacher feedback, and a rubric were used to help students understand and evaluate their writing. </a:t>
            </a:r>
            <a:endParaRPr lang="en-US" dirty="0">
              <a:solidFill>
                <a:schemeClr val="tx2">
                  <a:lumMod val="75000"/>
                </a:schemeClr>
              </a:solidFill>
            </a:endParaRPr>
          </a:p>
        </p:txBody>
      </p:sp>
      <p:sp>
        <p:nvSpPr>
          <p:cNvPr id="7" name="Rectangle 6"/>
          <p:cNvSpPr/>
          <p:nvPr/>
        </p:nvSpPr>
        <p:spPr>
          <a:xfrm>
            <a:off x="533400" y="4267200"/>
            <a:ext cx="8458200" cy="400110"/>
          </a:xfrm>
          <a:prstGeom prst="rect">
            <a:avLst/>
          </a:prstGeom>
        </p:spPr>
        <p:txBody>
          <a:bodyPr wrap="square">
            <a:spAutoFit/>
          </a:bodyPr>
          <a:lstStyle/>
          <a:p>
            <a:r>
              <a:rPr lang="en-US" sz="2000" dirty="0" smtClean="0"/>
              <a:t>Rethink:  Research, discussion, debate, journals, peer critique, feedback</a:t>
            </a:r>
            <a:endParaRPr lang="en-US" sz="2000" dirty="0"/>
          </a:p>
        </p:txBody>
      </p:sp>
      <p:sp>
        <p:nvSpPr>
          <p:cNvPr id="8" name="Rectangle 7"/>
          <p:cNvSpPr/>
          <p:nvPr/>
        </p:nvSpPr>
        <p:spPr>
          <a:xfrm>
            <a:off x="6545202" y="6248400"/>
            <a:ext cx="1989391" cy="276999"/>
          </a:xfrm>
          <a:prstGeom prst="rect">
            <a:avLst/>
          </a:prstGeom>
        </p:spPr>
        <p:txBody>
          <a:bodyPr wrap="none">
            <a:spAutoFit/>
          </a:bodyPr>
          <a:lstStyle/>
          <a:p>
            <a:pPr algn="r"/>
            <a:r>
              <a:rPr lang="en-US" sz="1200" dirty="0" smtClean="0"/>
              <a:t>(Understanding by Design)</a:t>
            </a:r>
            <a:endParaRPr lang="en-US" sz="1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28</a:t>
            </a:fld>
            <a:endParaRPr lang="en-US" dirty="0"/>
          </a:p>
        </p:txBody>
      </p:sp>
      <p:sp>
        <p:nvSpPr>
          <p:cNvPr id="3" name="Rectangle 2"/>
          <p:cNvSpPr/>
          <p:nvPr/>
        </p:nvSpPr>
        <p:spPr>
          <a:xfrm>
            <a:off x="609600" y="5867400"/>
            <a:ext cx="1694695" cy="369332"/>
          </a:xfrm>
          <a:prstGeom prst="rect">
            <a:avLst/>
          </a:prstGeom>
        </p:spPr>
        <p:txBody>
          <a:bodyPr wrap="none">
            <a:spAutoFit/>
          </a:bodyPr>
          <a:lstStyle/>
          <a:p>
            <a:r>
              <a:rPr lang="en-US" dirty="0" smtClean="0"/>
              <a:t>NWR LP#6 &amp; 7</a:t>
            </a:r>
            <a:endParaRPr lang="en-US" dirty="0"/>
          </a:p>
        </p:txBody>
      </p:sp>
      <p:sp>
        <p:nvSpPr>
          <p:cNvPr id="4" name="Rectangle 3"/>
          <p:cNvSpPr/>
          <p:nvPr/>
        </p:nvSpPr>
        <p:spPr>
          <a:xfrm>
            <a:off x="762000" y="609600"/>
            <a:ext cx="7848600" cy="1384995"/>
          </a:xfrm>
          <a:prstGeom prst="rect">
            <a:avLst/>
          </a:prstGeom>
        </p:spPr>
        <p:txBody>
          <a:bodyPr wrap="square">
            <a:spAutoFit/>
          </a:bodyPr>
          <a:lstStyle/>
          <a:p>
            <a:pPr algn="ctr"/>
            <a:r>
              <a:rPr lang="en-US" sz="3600" b="1" dirty="0" smtClean="0">
                <a:solidFill>
                  <a:srgbClr val="FFFF00"/>
                </a:solidFill>
              </a:rPr>
              <a:t>E</a:t>
            </a:r>
          </a:p>
          <a:p>
            <a:pPr algn="ctr"/>
            <a:r>
              <a:rPr lang="en-US" sz="2400" dirty="0" smtClean="0">
                <a:latin typeface="Times New Roman" pitchFamily="18" charset="0"/>
              </a:rPr>
              <a:t>How will students exhibit their understanding and how will they be guided to self-evaluate?</a:t>
            </a:r>
            <a:endParaRPr lang="en-US" sz="2400" dirty="0">
              <a:latin typeface="Times New Roman" pitchFamily="18" charset="0"/>
            </a:endParaRPr>
          </a:p>
        </p:txBody>
      </p:sp>
      <p:sp>
        <p:nvSpPr>
          <p:cNvPr id="5" name="TextBox 4"/>
          <p:cNvSpPr txBox="1"/>
          <p:nvPr/>
        </p:nvSpPr>
        <p:spPr>
          <a:xfrm>
            <a:off x="1143000" y="2667000"/>
            <a:ext cx="6934200" cy="1477328"/>
          </a:xfrm>
          <a:prstGeom prst="rect">
            <a:avLst/>
          </a:prstGeom>
          <a:noFill/>
        </p:spPr>
        <p:txBody>
          <a:bodyPr wrap="square" rtlCol="0">
            <a:spAutoFit/>
          </a:bodyPr>
          <a:lstStyle/>
          <a:p>
            <a:r>
              <a:rPr lang="en-US" dirty="0" smtClean="0">
                <a:solidFill>
                  <a:schemeClr val="tx2">
                    <a:lumMod val="75000"/>
                  </a:schemeClr>
                </a:solidFill>
              </a:rPr>
              <a:t>YouTube video discussion</a:t>
            </a:r>
          </a:p>
          <a:p>
            <a:r>
              <a:rPr lang="en-US" dirty="0" smtClean="0">
                <a:solidFill>
                  <a:schemeClr val="tx2">
                    <a:lumMod val="75000"/>
                  </a:schemeClr>
                </a:solidFill>
              </a:rPr>
              <a:t>Articles on GRS and discussion</a:t>
            </a:r>
          </a:p>
          <a:p>
            <a:r>
              <a:rPr lang="en-US" dirty="0" smtClean="0">
                <a:solidFill>
                  <a:schemeClr val="tx2">
                    <a:lumMod val="75000"/>
                  </a:schemeClr>
                </a:solidFill>
              </a:rPr>
              <a:t>Simulation of anti-cyclonic force</a:t>
            </a:r>
          </a:p>
          <a:p>
            <a:r>
              <a:rPr lang="en-US" dirty="0" smtClean="0">
                <a:solidFill>
                  <a:schemeClr val="tx2">
                    <a:lumMod val="75000"/>
                  </a:schemeClr>
                </a:solidFill>
              </a:rPr>
              <a:t>Rubric</a:t>
            </a:r>
          </a:p>
          <a:p>
            <a:r>
              <a:rPr lang="en-US" dirty="0" smtClean="0">
                <a:solidFill>
                  <a:schemeClr val="tx2">
                    <a:lumMod val="75000"/>
                  </a:schemeClr>
                </a:solidFill>
              </a:rPr>
              <a:t>Peer discussions</a:t>
            </a:r>
            <a:endParaRPr lang="en-US" dirty="0">
              <a:solidFill>
                <a:schemeClr val="tx2">
                  <a:lumMod val="75000"/>
                </a:schemeClr>
              </a:solidFill>
            </a:endParaRPr>
          </a:p>
        </p:txBody>
      </p:sp>
      <p:sp>
        <p:nvSpPr>
          <p:cNvPr id="6" name="Rectangle 5"/>
          <p:cNvSpPr>
            <a:spLocks noChangeArrowheads="1"/>
          </p:cNvSpPr>
          <p:nvPr/>
        </p:nvSpPr>
        <p:spPr bwMode="auto">
          <a:xfrm>
            <a:off x="304800" y="3505200"/>
            <a:ext cx="8458200" cy="1981200"/>
          </a:xfrm>
          <a:prstGeom prst="rect">
            <a:avLst/>
          </a:prstGeom>
          <a:noFill/>
          <a:ln w="9525">
            <a:noFill/>
            <a:miter lim="800000"/>
            <a:headEnd/>
            <a:tailEnd/>
          </a:ln>
        </p:spPr>
        <p:txBody>
          <a:bodyPr wrap="none" anchor="ctr"/>
          <a:lstStyle/>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smtClean="0"/>
          </a:p>
          <a:p>
            <a:endParaRPr lang="en-US" sz="800" dirty="0"/>
          </a:p>
          <a:p>
            <a:endParaRPr lang="en-US" sz="800" dirty="0"/>
          </a:p>
          <a:p>
            <a:r>
              <a:rPr lang="en-US" sz="2000" dirty="0"/>
              <a:t>Exhibit:  Presentation, Paper, Simulation, Debate, </a:t>
            </a:r>
            <a:r>
              <a:rPr lang="en-US" sz="2000" dirty="0" smtClean="0"/>
              <a:t>Role-Play Self-Evaluate:</a:t>
            </a:r>
          </a:p>
          <a:p>
            <a:r>
              <a:rPr lang="en-US" sz="2000" dirty="0" smtClean="0"/>
              <a:t>  </a:t>
            </a:r>
            <a:r>
              <a:rPr lang="en-US" sz="2000" dirty="0"/>
              <a:t>Guiding questions, rubrics</a:t>
            </a:r>
          </a:p>
        </p:txBody>
      </p:sp>
      <p:sp>
        <p:nvSpPr>
          <p:cNvPr id="7" name="Rectangle 6"/>
          <p:cNvSpPr/>
          <p:nvPr/>
        </p:nvSpPr>
        <p:spPr>
          <a:xfrm>
            <a:off x="6621402" y="6248400"/>
            <a:ext cx="1989391" cy="276999"/>
          </a:xfrm>
          <a:prstGeom prst="rect">
            <a:avLst/>
          </a:prstGeom>
        </p:spPr>
        <p:txBody>
          <a:bodyPr wrap="none">
            <a:spAutoFit/>
          </a:bodyPr>
          <a:lstStyle/>
          <a:p>
            <a:pPr algn="r"/>
            <a:r>
              <a:rPr lang="en-US" sz="1200" dirty="0" smtClean="0"/>
              <a:t>(Understanding by Design)</a:t>
            </a:r>
            <a:endParaRPr lang="en-US" sz="12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29</a:t>
            </a:fld>
            <a:endParaRPr lang="en-US" dirty="0"/>
          </a:p>
        </p:txBody>
      </p:sp>
      <p:sp>
        <p:nvSpPr>
          <p:cNvPr id="3" name="Rectangle 2"/>
          <p:cNvSpPr/>
          <p:nvPr/>
        </p:nvSpPr>
        <p:spPr>
          <a:xfrm>
            <a:off x="838200" y="381000"/>
            <a:ext cx="7543800" cy="1754326"/>
          </a:xfrm>
          <a:prstGeom prst="rect">
            <a:avLst/>
          </a:prstGeom>
        </p:spPr>
        <p:txBody>
          <a:bodyPr wrap="square">
            <a:spAutoFit/>
          </a:bodyPr>
          <a:lstStyle/>
          <a:p>
            <a:pPr algn="ctr"/>
            <a:r>
              <a:rPr lang="en-US" sz="3600" b="1" dirty="0" smtClean="0">
                <a:solidFill>
                  <a:srgbClr val="FFFF00"/>
                </a:solidFill>
              </a:rPr>
              <a:t>T</a:t>
            </a:r>
          </a:p>
          <a:p>
            <a:pPr algn="ctr"/>
            <a:r>
              <a:rPr lang="en-US" sz="2400" dirty="0" smtClean="0">
                <a:latin typeface="Times New Roman" pitchFamily="18" charset="0"/>
              </a:rPr>
              <a:t>How do I tailor the unit to meet the learning needs and interests of my students through differentiated content, process, and product?</a:t>
            </a:r>
            <a:endParaRPr lang="en-US" sz="2400" dirty="0">
              <a:latin typeface="Times New Roman" pitchFamily="18" charset="0"/>
            </a:endParaRPr>
          </a:p>
        </p:txBody>
      </p:sp>
      <p:sp>
        <p:nvSpPr>
          <p:cNvPr id="4" name="Rectangle 3"/>
          <p:cNvSpPr/>
          <p:nvPr/>
        </p:nvSpPr>
        <p:spPr>
          <a:xfrm>
            <a:off x="381000" y="4800600"/>
            <a:ext cx="8458200" cy="400110"/>
          </a:xfrm>
          <a:prstGeom prst="rect">
            <a:avLst/>
          </a:prstGeom>
        </p:spPr>
        <p:txBody>
          <a:bodyPr wrap="square">
            <a:spAutoFit/>
          </a:bodyPr>
          <a:lstStyle/>
          <a:p>
            <a:r>
              <a:rPr lang="en-US" sz="2000" dirty="0" smtClean="0"/>
              <a:t>Tailor:  Choice in content, process, and product, Tiering, Contracts, RAFT</a:t>
            </a:r>
            <a:endParaRPr lang="en-US" sz="2000" dirty="0"/>
          </a:p>
        </p:txBody>
      </p:sp>
      <p:sp>
        <p:nvSpPr>
          <p:cNvPr id="5" name="TextBox 4"/>
          <p:cNvSpPr txBox="1"/>
          <p:nvPr/>
        </p:nvSpPr>
        <p:spPr>
          <a:xfrm>
            <a:off x="762000" y="2438400"/>
            <a:ext cx="6324600" cy="646331"/>
          </a:xfrm>
          <a:prstGeom prst="rect">
            <a:avLst/>
          </a:prstGeom>
          <a:noFill/>
        </p:spPr>
        <p:txBody>
          <a:bodyPr wrap="square" rtlCol="0">
            <a:spAutoFit/>
          </a:bodyPr>
          <a:lstStyle/>
          <a:p>
            <a:r>
              <a:rPr lang="en-US" dirty="0" smtClean="0">
                <a:solidFill>
                  <a:schemeClr val="tx2">
                    <a:lumMod val="75000"/>
                  </a:schemeClr>
                </a:solidFill>
              </a:rPr>
              <a:t>Differentiate as needed:</a:t>
            </a:r>
          </a:p>
          <a:p>
            <a:endParaRPr lang="en-US" dirty="0">
              <a:solidFill>
                <a:schemeClr val="tx2">
                  <a:lumMod val="75000"/>
                </a:schemeClr>
              </a:solidFill>
            </a:endParaRPr>
          </a:p>
        </p:txBody>
      </p:sp>
      <p:sp>
        <p:nvSpPr>
          <p:cNvPr id="6" name="Rectangle 5"/>
          <p:cNvSpPr/>
          <p:nvPr/>
        </p:nvSpPr>
        <p:spPr>
          <a:xfrm>
            <a:off x="533400" y="5867400"/>
            <a:ext cx="1441420" cy="369332"/>
          </a:xfrm>
          <a:prstGeom prst="rect">
            <a:avLst/>
          </a:prstGeom>
        </p:spPr>
        <p:txBody>
          <a:bodyPr wrap="none">
            <a:spAutoFit/>
          </a:bodyPr>
          <a:lstStyle/>
          <a:p>
            <a:r>
              <a:rPr lang="en-US" dirty="0" smtClean="0"/>
              <a:t>NWR LP# 10</a:t>
            </a:r>
            <a:endParaRPr lang="en-US" dirty="0"/>
          </a:p>
        </p:txBody>
      </p:sp>
      <p:sp>
        <p:nvSpPr>
          <p:cNvPr id="7" name="Rectangle 6"/>
          <p:cNvSpPr/>
          <p:nvPr/>
        </p:nvSpPr>
        <p:spPr>
          <a:xfrm>
            <a:off x="6545202" y="6172200"/>
            <a:ext cx="1989391" cy="276999"/>
          </a:xfrm>
          <a:prstGeom prst="rect">
            <a:avLst/>
          </a:prstGeom>
        </p:spPr>
        <p:txBody>
          <a:bodyPr wrap="none">
            <a:spAutoFit/>
          </a:bodyPr>
          <a:lstStyle/>
          <a:p>
            <a:pPr algn="r"/>
            <a:r>
              <a:rPr lang="en-US" sz="1200" dirty="0" smtClean="0"/>
              <a:t>(Understanding by Design)</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048000"/>
            <a:ext cx="8382000" cy="1938992"/>
          </a:xfrm>
          <a:prstGeom prst="rect">
            <a:avLst/>
          </a:prstGeom>
          <a:noFill/>
          <a:effectLst>
            <a:glow rad="228600">
              <a:schemeClr val="accent4">
                <a:satMod val="175000"/>
                <a:alpha val="40000"/>
              </a:schemeClr>
            </a:glow>
          </a:effectLst>
        </p:spPr>
        <p:txBody>
          <a:bodyPr wrap="square" rtlCol="0">
            <a:spAutoFit/>
          </a:bodyPr>
          <a:lstStyle/>
          <a:p>
            <a:pPr algn="ctr"/>
            <a:r>
              <a:rPr lang="en-US" sz="4000" b="1" dirty="0" smtClean="0">
                <a:effectLst>
                  <a:outerShdw blurRad="38100" dist="38100" dir="2700000" algn="tl">
                    <a:srgbClr val="000000">
                      <a:alpha val="43137"/>
                    </a:srgbClr>
                  </a:outerShdw>
                </a:effectLst>
                <a:latin typeface="Charlemagne Std" pitchFamily="50" charset="0"/>
                <a:ea typeface="BatangChe" pitchFamily="49" charset="-127"/>
              </a:rPr>
              <a:t>What does it mean to be content area literate in my class?</a:t>
            </a:r>
            <a:endParaRPr lang="en-US" sz="4000" b="1" dirty="0">
              <a:effectLst>
                <a:outerShdw blurRad="38100" dist="38100" dir="2700000" algn="tl">
                  <a:srgbClr val="000000">
                    <a:alpha val="43137"/>
                  </a:srgbClr>
                </a:outerShdw>
              </a:effectLst>
              <a:latin typeface="Charlemagne Std" pitchFamily="50" charset="0"/>
              <a:ea typeface="BatangChe" pitchFamily="49" charset="-127"/>
            </a:endParaRPr>
          </a:p>
        </p:txBody>
      </p:sp>
      <p:sp>
        <p:nvSpPr>
          <p:cNvPr id="3" name="TextBox 2"/>
          <p:cNvSpPr txBox="1"/>
          <p:nvPr/>
        </p:nvSpPr>
        <p:spPr>
          <a:xfrm>
            <a:off x="304800" y="1524000"/>
            <a:ext cx="8458200" cy="1200329"/>
          </a:xfrm>
          <a:prstGeom prst="rect">
            <a:avLst/>
          </a:prstGeom>
          <a:noFill/>
        </p:spPr>
        <p:txBody>
          <a:bodyPr wrap="square" rtlCol="0">
            <a:spAutoFit/>
          </a:bodyPr>
          <a:lstStyle/>
          <a:p>
            <a:pPr algn="ctr"/>
            <a:r>
              <a:rPr lang="en-US" sz="2400" b="1" dirty="0" smtClean="0">
                <a:solidFill>
                  <a:srgbClr val="F9F9F9"/>
                </a:solidFill>
                <a:effectLst>
                  <a:outerShdw blurRad="38100" dist="38100" dir="2700000" algn="tl">
                    <a:srgbClr val="000000">
                      <a:alpha val="43137"/>
                    </a:srgbClr>
                  </a:outerShdw>
                </a:effectLst>
              </a:rPr>
              <a:t>On a sheet of paper, please make an X on every other  line.  In 5 minutes, with a minimum of 7 lines, reply to the following question:</a:t>
            </a:r>
            <a:endParaRPr lang="en-US" sz="2400" b="1" dirty="0">
              <a:solidFill>
                <a:srgbClr val="F9F9F9"/>
              </a:solidFill>
              <a:effectLst>
                <a:outerShdw blurRad="38100" dist="38100" dir="2700000" algn="tl">
                  <a:srgbClr val="000000">
                    <a:alpha val="43137"/>
                  </a:srgbClr>
                </a:outerShdw>
              </a:effectLst>
            </a:endParaRPr>
          </a:p>
        </p:txBody>
      </p:sp>
      <p:sp>
        <p:nvSpPr>
          <p:cNvPr id="4" name="TextBox 3"/>
          <p:cNvSpPr txBox="1"/>
          <p:nvPr/>
        </p:nvSpPr>
        <p:spPr>
          <a:xfrm>
            <a:off x="2133600" y="5638800"/>
            <a:ext cx="5486400" cy="523220"/>
          </a:xfrm>
          <a:prstGeom prst="rect">
            <a:avLst/>
          </a:prstGeom>
          <a:noFill/>
        </p:spPr>
        <p:txBody>
          <a:bodyPr wrap="square" rtlCol="0">
            <a:spAutoFit/>
          </a:bodyPr>
          <a:lstStyle/>
          <a:p>
            <a:pPr algn="ctr"/>
            <a:r>
              <a:rPr lang="en-US" sz="2800" b="1" dirty="0" smtClean="0">
                <a:solidFill>
                  <a:srgbClr val="FFFF00"/>
                </a:solidFill>
              </a:rPr>
              <a:t>Please skip lines as you write.</a:t>
            </a:r>
            <a:endParaRPr lang="en-US" sz="2800" b="1" dirty="0">
              <a:solidFill>
                <a:srgbClr val="FFFF00"/>
              </a:solidFill>
            </a:endParaRPr>
          </a:p>
        </p:txBody>
      </p:sp>
      <p:sp>
        <p:nvSpPr>
          <p:cNvPr id="5" name="Slide Number Placeholder 4"/>
          <p:cNvSpPr>
            <a:spLocks noGrp="1"/>
          </p:cNvSpPr>
          <p:nvPr>
            <p:ph type="sldNum" sz="quarter" idx="12"/>
          </p:nvPr>
        </p:nvSpPr>
        <p:spPr/>
        <p:txBody>
          <a:bodyPr/>
          <a:lstStyle/>
          <a:p>
            <a:fld id="{7F9B5531-5451-42BB-BEC3-D6303F11B30A}" type="slidenum">
              <a:rPr lang="en-US" smtClean="0"/>
              <a:pPr/>
              <a:t>3</a:t>
            </a:fld>
            <a:endParaRPr lang="en-US" dirty="0"/>
          </a:p>
        </p:txBody>
      </p:sp>
      <p:sp>
        <p:nvSpPr>
          <p:cNvPr id="7" name="TextBox 6"/>
          <p:cNvSpPr txBox="1"/>
          <p:nvPr/>
        </p:nvSpPr>
        <p:spPr>
          <a:xfrm>
            <a:off x="685800" y="304800"/>
            <a:ext cx="8153400" cy="1015663"/>
          </a:xfrm>
          <a:prstGeom prst="rect">
            <a:avLst/>
          </a:prstGeom>
          <a:noFill/>
        </p:spPr>
        <p:txBody>
          <a:bodyPr wrap="square" rtlCol="0">
            <a:spAutoFit/>
          </a:bodyPr>
          <a:lstStyle/>
          <a:p>
            <a:pPr algn="ctr"/>
            <a:r>
              <a:rPr lang="en-US" sz="3600" b="1" dirty="0" smtClean="0">
                <a:solidFill>
                  <a:srgbClr val="FFFF00"/>
                </a:solidFill>
                <a:effectLst>
                  <a:outerShdw blurRad="38100" dist="38100" dir="2700000" algn="tl">
                    <a:srgbClr val="000000">
                      <a:alpha val="43137"/>
                    </a:srgbClr>
                  </a:outerShdw>
                </a:effectLst>
              </a:rPr>
              <a:t>QUICK WRITES: </a:t>
            </a:r>
          </a:p>
          <a:p>
            <a:pPr algn="ctr"/>
            <a:r>
              <a:rPr lang="en-US" sz="2400" b="1" dirty="0" smtClean="0">
                <a:solidFill>
                  <a:srgbClr val="FFFF00"/>
                </a:solidFill>
                <a:effectLst>
                  <a:outerShdw blurRad="38100" dist="38100" dir="2700000" algn="tl">
                    <a:srgbClr val="000000">
                      <a:alpha val="43137"/>
                    </a:srgbClr>
                  </a:outerShdw>
                </a:effectLst>
                <a:latin typeface="+mj-lt"/>
              </a:rPr>
              <a:t>For Formative and Summative Assessments</a:t>
            </a:r>
            <a:endParaRPr lang="en-US" sz="2400" b="1" dirty="0">
              <a:solidFill>
                <a:srgbClr val="FFFF00"/>
              </a:solidFill>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304800" y="8839200"/>
            <a:ext cx="3695700" cy="304800"/>
          </a:xfrm>
          <a:noFill/>
        </p:spPr>
        <p:txBody>
          <a:bodyPr/>
          <a:lstStyle/>
          <a:p>
            <a:r>
              <a:rPr lang="en-US" dirty="0"/>
              <a:t>Understanding by Design</a:t>
            </a:r>
          </a:p>
        </p:txBody>
      </p:sp>
      <p:sp>
        <p:nvSpPr>
          <p:cNvPr id="2" name="Slide Number Placeholder 1"/>
          <p:cNvSpPr>
            <a:spLocks noGrp="1"/>
          </p:cNvSpPr>
          <p:nvPr>
            <p:ph type="sldNum" sz="quarter" idx="12"/>
          </p:nvPr>
        </p:nvSpPr>
        <p:spPr/>
        <p:txBody>
          <a:bodyPr/>
          <a:lstStyle/>
          <a:p>
            <a:fld id="{7F9B5531-5451-42BB-BEC3-D6303F11B30A}" type="slidenum">
              <a:rPr lang="en-US" smtClean="0"/>
              <a:pPr/>
              <a:t>30</a:t>
            </a:fld>
            <a:endParaRPr lang="en-US" dirty="0"/>
          </a:p>
        </p:txBody>
      </p:sp>
      <p:sp>
        <p:nvSpPr>
          <p:cNvPr id="5" name="Rectangle 4"/>
          <p:cNvSpPr>
            <a:spLocks noChangeArrowheads="1"/>
          </p:cNvSpPr>
          <p:nvPr/>
        </p:nvSpPr>
        <p:spPr bwMode="auto">
          <a:xfrm>
            <a:off x="3657600" y="762000"/>
            <a:ext cx="3200400" cy="990600"/>
          </a:xfrm>
          <a:prstGeom prst="rect">
            <a:avLst/>
          </a:prstGeom>
          <a:noFill/>
          <a:ln w="9525">
            <a:noFill/>
            <a:miter lim="800000"/>
            <a:headEnd/>
            <a:tailEnd/>
          </a:ln>
        </p:spPr>
        <p:txBody>
          <a:bodyPr wrap="none" anchor="ctr"/>
          <a:lstStyle/>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p:txBody>
      </p:sp>
      <p:sp>
        <p:nvSpPr>
          <p:cNvPr id="8" name="Rectangle 4"/>
          <p:cNvSpPr>
            <a:spLocks noChangeArrowheads="1"/>
          </p:cNvSpPr>
          <p:nvPr/>
        </p:nvSpPr>
        <p:spPr bwMode="auto">
          <a:xfrm>
            <a:off x="457200" y="2057400"/>
            <a:ext cx="2133600" cy="1524000"/>
          </a:xfrm>
          <a:prstGeom prst="rect">
            <a:avLst/>
          </a:prstGeom>
          <a:noFill/>
          <a:ln w="9525">
            <a:noFill/>
            <a:miter lim="800000"/>
            <a:headEnd/>
            <a:tailEnd/>
          </a:ln>
        </p:spPr>
        <p:txBody>
          <a:bodyPr anchor="ctr"/>
          <a:lstStyle/>
          <a:p>
            <a:pPr algn="ctr"/>
            <a:endParaRPr lang="en-US" sz="1200" dirty="0">
              <a:latin typeface="Times New Roman" pitchFamily="18" charset="0"/>
            </a:endParaRPr>
          </a:p>
        </p:txBody>
      </p:sp>
      <p:sp>
        <p:nvSpPr>
          <p:cNvPr id="10" name="Rectangle 6"/>
          <p:cNvSpPr>
            <a:spLocks noChangeArrowheads="1"/>
          </p:cNvSpPr>
          <p:nvPr/>
        </p:nvSpPr>
        <p:spPr bwMode="auto">
          <a:xfrm>
            <a:off x="304800" y="3581400"/>
            <a:ext cx="2590800" cy="1524000"/>
          </a:xfrm>
          <a:prstGeom prst="rect">
            <a:avLst/>
          </a:prstGeom>
          <a:noFill/>
          <a:ln w="9525">
            <a:noFill/>
            <a:miter lim="800000"/>
            <a:headEnd/>
            <a:tailEnd/>
          </a:ln>
        </p:spPr>
        <p:txBody>
          <a:bodyPr anchor="ctr"/>
          <a:lstStyle/>
          <a:p>
            <a:pPr algn="ctr"/>
            <a:endParaRPr lang="en-US" sz="1200" dirty="0">
              <a:latin typeface="Times New Roman" pitchFamily="18" charset="0"/>
            </a:endParaRPr>
          </a:p>
        </p:txBody>
      </p:sp>
      <p:sp>
        <p:nvSpPr>
          <p:cNvPr id="11" name="Rectangle 7"/>
          <p:cNvSpPr>
            <a:spLocks noChangeArrowheads="1"/>
          </p:cNvSpPr>
          <p:nvPr/>
        </p:nvSpPr>
        <p:spPr bwMode="auto">
          <a:xfrm>
            <a:off x="3657600" y="3352800"/>
            <a:ext cx="3886200" cy="2209800"/>
          </a:xfrm>
          <a:prstGeom prst="rect">
            <a:avLst/>
          </a:prstGeom>
          <a:noFill/>
          <a:ln w="9525">
            <a:noFill/>
            <a:miter lim="800000"/>
            <a:headEnd/>
            <a:tailEnd/>
          </a:ln>
        </p:spPr>
        <p:txBody>
          <a:bodyPr wrap="none" anchor="ctr"/>
          <a:lstStyle/>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1050" dirty="0"/>
          </a:p>
        </p:txBody>
      </p:sp>
      <p:sp>
        <p:nvSpPr>
          <p:cNvPr id="12" name="Rectangle 8"/>
          <p:cNvSpPr>
            <a:spLocks noChangeArrowheads="1"/>
          </p:cNvSpPr>
          <p:nvPr/>
        </p:nvSpPr>
        <p:spPr bwMode="auto">
          <a:xfrm>
            <a:off x="914400" y="381000"/>
            <a:ext cx="7391400" cy="1524000"/>
          </a:xfrm>
          <a:prstGeom prst="rect">
            <a:avLst/>
          </a:prstGeom>
          <a:noFill/>
          <a:ln w="9525">
            <a:noFill/>
            <a:miter lim="800000"/>
            <a:headEnd/>
            <a:tailEnd/>
          </a:ln>
        </p:spPr>
        <p:txBody>
          <a:bodyPr anchor="ctr"/>
          <a:lstStyle/>
          <a:p>
            <a:pPr algn="ctr"/>
            <a:r>
              <a:rPr lang="en-US" sz="3600" b="1" dirty="0">
                <a:solidFill>
                  <a:srgbClr val="FFFF00"/>
                </a:solidFill>
              </a:rPr>
              <a:t>O</a:t>
            </a:r>
          </a:p>
          <a:p>
            <a:pPr algn="ctr"/>
            <a:r>
              <a:rPr lang="en-US" sz="2400" dirty="0">
                <a:latin typeface="Times New Roman" pitchFamily="18" charset="0"/>
              </a:rPr>
              <a:t>How do I organize the unit effectively to maximize student engagement and learning?</a:t>
            </a:r>
          </a:p>
        </p:txBody>
      </p:sp>
      <p:sp>
        <p:nvSpPr>
          <p:cNvPr id="13" name="Rectangle 9"/>
          <p:cNvSpPr>
            <a:spLocks noChangeArrowheads="1"/>
          </p:cNvSpPr>
          <p:nvPr/>
        </p:nvSpPr>
        <p:spPr bwMode="auto">
          <a:xfrm>
            <a:off x="685800" y="4343400"/>
            <a:ext cx="3886200" cy="762000"/>
          </a:xfrm>
          <a:prstGeom prst="rect">
            <a:avLst/>
          </a:prstGeom>
          <a:noFill/>
          <a:ln w="9525">
            <a:noFill/>
            <a:miter lim="800000"/>
            <a:headEnd/>
            <a:tailEnd/>
          </a:ln>
        </p:spPr>
        <p:txBody>
          <a:bodyPr wrap="none" anchor="ctr"/>
          <a:lstStyle/>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r>
              <a:rPr lang="en-US" sz="2000" dirty="0"/>
              <a:t>Organize:  What is the unfolding story in this unit?</a:t>
            </a:r>
          </a:p>
        </p:txBody>
      </p:sp>
      <p:sp>
        <p:nvSpPr>
          <p:cNvPr id="14" name="Rectangle 13"/>
          <p:cNvSpPr/>
          <p:nvPr/>
        </p:nvSpPr>
        <p:spPr>
          <a:xfrm>
            <a:off x="6593390" y="6324600"/>
            <a:ext cx="1989391" cy="276999"/>
          </a:xfrm>
          <a:prstGeom prst="rect">
            <a:avLst/>
          </a:prstGeom>
        </p:spPr>
        <p:txBody>
          <a:bodyPr wrap="none">
            <a:spAutoFit/>
          </a:bodyPr>
          <a:lstStyle/>
          <a:p>
            <a:pPr algn="r"/>
            <a:r>
              <a:rPr lang="en-US" sz="1200" dirty="0" smtClean="0"/>
              <a:t>(Understanding by Design)</a:t>
            </a:r>
            <a:endParaRPr lang="en-US" sz="1200" dirty="0"/>
          </a:p>
        </p:txBody>
      </p:sp>
      <p:sp>
        <p:nvSpPr>
          <p:cNvPr id="17" name="Rectangle 16"/>
          <p:cNvSpPr/>
          <p:nvPr/>
        </p:nvSpPr>
        <p:spPr>
          <a:xfrm>
            <a:off x="609600" y="6019800"/>
            <a:ext cx="1806905" cy="369332"/>
          </a:xfrm>
          <a:prstGeom prst="rect">
            <a:avLst/>
          </a:prstGeom>
        </p:spPr>
        <p:txBody>
          <a:bodyPr wrap="none">
            <a:spAutoFit/>
          </a:bodyPr>
          <a:lstStyle/>
          <a:p>
            <a:r>
              <a:rPr lang="en-US" dirty="0" smtClean="0"/>
              <a:t>NWR LP# 2  &amp; 4</a:t>
            </a:r>
            <a:endParaRPr lang="en-US" dirty="0"/>
          </a:p>
        </p:txBody>
      </p:sp>
      <p:sp>
        <p:nvSpPr>
          <p:cNvPr id="18" name="TextBox 17"/>
          <p:cNvSpPr txBox="1"/>
          <p:nvPr/>
        </p:nvSpPr>
        <p:spPr>
          <a:xfrm>
            <a:off x="533400" y="2590800"/>
            <a:ext cx="7848600" cy="646331"/>
          </a:xfrm>
          <a:prstGeom prst="rect">
            <a:avLst/>
          </a:prstGeom>
          <a:noFill/>
        </p:spPr>
        <p:txBody>
          <a:bodyPr wrap="square" rtlCol="0">
            <a:spAutoFit/>
          </a:bodyPr>
          <a:lstStyle/>
          <a:p>
            <a:r>
              <a:rPr lang="en-US" dirty="0" smtClean="0">
                <a:solidFill>
                  <a:schemeClr val="tx2">
                    <a:lumMod val="75000"/>
                  </a:schemeClr>
                </a:solidFill>
              </a:rPr>
              <a:t>Introduce the strategy, model the strategy, guide the strategy and allow them to try the strategy.</a:t>
            </a:r>
            <a:endParaRPr lang="en-US"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31</a:t>
            </a:fld>
            <a:endParaRPr lang="en-US" dirty="0"/>
          </a:p>
        </p:txBody>
      </p:sp>
      <p:sp>
        <p:nvSpPr>
          <p:cNvPr id="3" name="Title 2"/>
          <p:cNvSpPr>
            <a:spLocks noGrp="1"/>
          </p:cNvSpPr>
          <p:nvPr>
            <p:ph type="title"/>
          </p:nvPr>
        </p:nvSpPr>
        <p:spPr>
          <a:xfrm>
            <a:off x="457200" y="1524000"/>
            <a:ext cx="8229600" cy="1219200"/>
          </a:xfrm>
        </p:spPr>
        <p:txBody>
          <a:bodyPr>
            <a:normAutofit fontScale="90000"/>
          </a:bodyPr>
          <a:lstStyle/>
          <a:p>
            <a:pPr algn="ctr"/>
            <a:r>
              <a:rPr lang="en-US" sz="6700" dirty="0" smtClean="0">
                <a:solidFill>
                  <a:srgbClr val="FFFF00"/>
                </a:solidFill>
              </a:rPr>
              <a:t>QuIPs:</a:t>
            </a:r>
            <a:r>
              <a:rPr lang="en-US" dirty="0" smtClean="0"/>
              <a:t/>
            </a:r>
            <a:br>
              <a:rPr lang="en-US" dirty="0" smtClean="0"/>
            </a:br>
            <a:r>
              <a:rPr lang="en-US" sz="4900" dirty="0" smtClean="0"/>
              <a:t>Questions into Paragraphs</a:t>
            </a:r>
            <a:endParaRPr lang="en-US" sz="4900" dirty="0"/>
          </a:p>
        </p:txBody>
      </p:sp>
      <p:sp>
        <p:nvSpPr>
          <p:cNvPr id="4" name="TextBox 3"/>
          <p:cNvSpPr txBox="1"/>
          <p:nvPr/>
        </p:nvSpPr>
        <p:spPr>
          <a:xfrm>
            <a:off x="381000" y="3276600"/>
            <a:ext cx="8991600" cy="1015663"/>
          </a:xfrm>
          <a:prstGeom prst="rect">
            <a:avLst/>
          </a:prstGeom>
          <a:noFill/>
        </p:spPr>
        <p:txBody>
          <a:bodyPr wrap="square" rtlCol="0">
            <a:spAutoFit/>
          </a:bodyPr>
          <a:lstStyle/>
          <a:p>
            <a:pPr>
              <a:buFont typeface="Arial" pitchFamily="34" charset="0"/>
              <a:buChar char="•"/>
            </a:pPr>
            <a:r>
              <a:rPr lang="en-US" sz="2000" dirty="0" smtClean="0"/>
              <a:t>Is a reading strategy used to summarize and synthesize what has been read</a:t>
            </a:r>
          </a:p>
          <a:p>
            <a:endParaRPr lang="en-US" sz="2000" dirty="0" smtClean="0"/>
          </a:p>
          <a:p>
            <a:pPr>
              <a:buFont typeface="Arial" pitchFamily="34" charset="0"/>
              <a:buChar char="•"/>
            </a:pPr>
            <a:r>
              <a:rPr lang="en-US" sz="2000" dirty="0" smtClean="0"/>
              <a:t>It is also used to help generate questions</a:t>
            </a:r>
            <a:endParaRPr lang="en-US" sz="2000" dirty="0"/>
          </a:p>
        </p:txBody>
      </p:sp>
      <p:sp>
        <p:nvSpPr>
          <p:cNvPr id="5" name="TextBox 4"/>
          <p:cNvSpPr txBox="1"/>
          <p:nvPr/>
        </p:nvSpPr>
        <p:spPr>
          <a:xfrm>
            <a:off x="6248400" y="4191000"/>
            <a:ext cx="1676400" cy="1569660"/>
          </a:xfrm>
          <a:prstGeom prst="rect">
            <a:avLst/>
          </a:prstGeom>
          <a:noFill/>
        </p:spPr>
        <p:txBody>
          <a:bodyPr wrap="square" rtlCol="0">
            <a:spAutoFit/>
          </a:bodyPr>
          <a:lstStyle/>
          <a:p>
            <a:pPr algn="ctr"/>
            <a:r>
              <a:rPr lang="en-US" sz="9600" b="1" dirty="0" smtClean="0">
                <a:solidFill>
                  <a:srgbClr val="00FFFF"/>
                </a:solidFill>
                <a:effectLst>
                  <a:outerShdw blurRad="38100" dist="38100" dir="2700000" algn="tl">
                    <a:srgbClr val="000000">
                      <a:alpha val="43137"/>
                    </a:srgbClr>
                  </a:outerShdw>
                </a:effectLst>
              </a:rPr>
              <a:t>?</a:t>
            </a:r>
            <a:r>
              <a:rPr lang="en-US" sz="9600" dirty="0" smtClean="0">
                <a:solidFill>
                  <a:srgbClr val="00FFFF"/>
                </a:solidFill>
              </a:rPr>
              <a:t> </a:t>
            </a:r>
            <a:endParaRPr lang="en-US" sz="9600" dirty="0">
              <a:solidFill>
                <a:srgbClr val="00FFFF"/>
              </a:solidFill>
            </a:endParaRPr>
          </a:p>
        </p:txBody>
      </p:sp>
      <p:sp>
        <p:nvSpPr>
          <p:cNvPr id="6" name="TextBox 5"/>
          <p:cNvSpPr txBox="1"/>
          <p:nvPr/>
        </p:nvSpPr>
        <p:spPr>
          <a:xfrm>
            <a:off x="533400" y="381000"/>
            <a:ext cx="1676400" cy="1569660"/>
          </a:xfrm>
          <a:prstGeom prst="rect">
            <a:avLst/>
          </a:prstGeom>
          <a:noFill/>
        </p:spPr>
        <p:txBody>
          <a:bodyPr wrap="square" rtlCol="0">
            <a:spAutoFit/>
          </a:bodyPr>
          <a:lstStyle/>
          <a:p>
            <a:pPr algn="ctr"/>
            <a:r>
              <a:rPr lang="en-US" sz="9600" b="1" dirty="0" smtClean="0">
                <a:solidFill>
                  <a:srgbClr val="CC66FF"/>
                </a:solidFill>
                <a:effectLst>
                  <a:outerShdw blurRad="38100" dist="38100" dir="2700000" algn="tl">
                    <a:srgbClr val="000000">
                      <a:alpha val="43137"/>
                    </a:srgbClr>
                  </a:outerShdw>
                </a:effectLst>
              </a:rPr>
              <a:t>?</a:t>
            </a:r>
            <a:r>
              <a:rPr lang="en-US" sz="9600" dirty="0" smtClean="0">
                <a:solidFill>
                  <a:srgbClr val="CC66FF"/>
                </a:solidFill>
              </a:rPr>
              <a:t> </a:t>
            </a:r>
            <a:endParaRPr lang="en-US" sz="9600" dirty="0">
              <a:solidFill>
                <a:srgbClr val="CC66FF"/>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5"/>
          </p:nvPr>
        </p:nvSpPr>
        <p:spPr>
          <a:xfrm>
            <a:off x="8305800" y="6172200"/>
            <a:ext cx="609600" cy="457200"/>
          </a:xfrm>
        </p:spPr>
        <p:txBody>
          <a:bodyPr/>
          <a:lstStyle/>
          <a:p>
            <a:fld id="{7F9B5531-5451-42BB-BEC3-D6303F11B30A}" type="slidenum">
              <a:rPr lang="en-US" smtClean="0"/>
              <a:pPr/>
              <a:t>32</a:t>
            </a:fld>
            <a:endParaRPr lang="en-US" dirty="0"/>
          </a:p>
        </p:txBody>
      </p:sp>
      <p:graphicFrame>
        <p:nvGraphicFramePr>
          <p:cNvPr id="6" name="Group 36"/>
          <p:cNvGraphicFramePr>
            <a:graphicFrameLocks noGrp="1"/>
          </p:cNvGraphicFramePr>
          <p:nvPr/>
        </p:nvGraphicFramePr>
        <p:xfrm>
          <a:off x="533400" y="1828800"/>
          <a:ext cx="7848600" cy="4648200"/>
        </p:xfrm>
        <a:graphic>
          <a:graphicData uri="http://schemas.openxmlformats.org/drawingml/2006/table">
            <a:tbl>
              <a:tblPr/>
              <a:tblGrid>
                <a:gridCol w="2616200"/>
                <a:gridCol w="2616200"/>
                <a:gridCol w="2616200"/>
              </a:tblGrid>
              <a:tr h="498021">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2400" b="1" i="0" u="none" strike="noStrike" cap="none" normalizeH="0" baseline="0" dirty="0" smtClean="0">
                          <a:ln>
                            <a:noFill/>
                          </a:ln>
                          <a:solidFill>
                            <a:schemeClr val="tx1"/>
                          </a:solidFill>
                          <a:effectLst/>
                          <a:latin typeface="Times New Roman" pitchFamily="18" charset="0"/>
                        </a:rPr>
                        <a:t>Questions: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2400" b="1" i="0" u="none" strike="noStrike" cap="none" normalizeH="0" baseline="0" dirty="0" smtClean="0">
                          <a:ln>
                            <a:noFill/>
                          </a:ln>
                          <a:solidFill>
                            <a:schemeClr val="tx1"/>
                          </a:solidFill>
                          <a:effectLst/>
                          <a:latin typeface="Times New Roman" pitchFamily="18" charset="0"/>
                        </a:rPr>
                        <a:t>Source: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2400" b="1" i="0" u="none" strike="noStrike" cap="none" normalizeH="0" baseline="0" dirty="0" smtClean="0">
                          <a:ln>
                            <a:noFill/>
                          </a:ln>
                          <a:solidFill>
                            <a:schemeClr val="tx1"/>
                          </a:solidFill>
                          <a:effectLst/>
                          <a:latin typeface="Times New Roman" pitchFamily="18" charset="0"/>
                        </a:rPr>
                        <a:t>Source: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04144">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endParaRPr kumimoji="0" lang="en-US" sz="2000" b="0" i="0" u="none" strike="noStrike" cap="none" normalizeH="0" baseline="0" dirty="0" smtClean="0">
                        <a:ln>
                          <a:noFill/>
                        </a:ln>
                        <a:solidFill>
                          <a:schemeClr val="accent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endParaRPr kumimoji="0" lang="en-US" sz="2000" b="0" i="0" u="none" strike="noStrike" cap="none" normalizeH="0" baseline="0" dirty="0" smtClean="0">
                        <a:ln>
                          <a:noFill/>
                        </a:ln>
                        <a:solidFill>
                          <a:schemeClr val="accent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endParaRPr kumimoji="0" lang="en-US" sz="2000" b="0" i="0" u="none" strike="noStrike" cap="none" normalizeH="0" baseline="0" dirty="0" smtClean="0">
                        <a:ln>
                          <a:noFill/>
                        </a:ln>
                        <a:solidFill>
                          <a:schemeClr val="accent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04144">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endParaRPr kumimoji="0" lang="en-US" sz="2000" b="0" i="0" u="none" strike="noStrike" cap="none" normalizeH="0" baseline="0" dirty="0" smtClean="0">
                        <a:ln>
                          <a:noFill/>
                        </a:ln>
                        <a:solidFill>
                          <a:schemeClr val="accent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endParaRPr kumimoji="0" lang="en-US" sz="2000" b="0" i="0" u="none" strike="noStrike" cap="none" normalizeH="0" baseline="0" dirty="0" smtClean="0">
                        <a:ln>
                          <a:noFill/>
                        </a:ln>
                        <a:solidFill>
                          <a:schemeClr val="accent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endParaRPr kumimoji="0" lang="en-US" sz="2000" b="0" i="0" u="none" strike="noStrike" cap="none" normalizeH="0" baseline="0" dirty="0" smtClean="0">
                        <a:ln>
                          <a:noFill/>
                        </a:ln>
                        <a:solidFill>
                          <a:schemeClr val="accent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41891">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endParaRPr kumimoji="0" lang="en-US" sz="2000" b="0" i="0" u="none" strike="noStrike" cap="none" normalizeH="0" baseline="0" dirty="0" smtClean="0">
                        <a:ln>
                          <a:noFill/>
                        </a:ln>
                        <a:solidFill>
                          <a:schemeClr val="accent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endParaRPr kumimoji="0" lang="en-US" sz="2000" b="0" i="0" u="none" strike="noStrike" cap="none" normalizeH="0" baseline="0" dirty="0" smtClean="0">
                        <a:ln>
                          <a:noFill/>
                        </a:ln>
                        <a:solidFill>
                          <a:schemeClr val="accent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endParaRPr kumimoji="0" lang="en-US" sz="2000" b="0" i="0" u="none" strike="noStrike" cap="none" normalizeH="0" baseline="0" dirty="0" smtClean="0">
                        <a:ln>
                          <a:noFill/>
                        </a:ln>
                        <a:solidFill>
                          <a:schemeClr val="accent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27"/>
          <p:cNvSpPr>
            <a:spLocks noChangeArrowheads="1"/>
          </p:cNvSpPr>
          <p:nvPr/>
        </p:nvSpPr>
        <p:spPr bwMode="auto">
          <a:xfrm>
            <a:off x="533400" y="1295400"/>
            <a:ext cx="7848600" cy="533400"/>
          </a:xfrm>
          <a:prstGeom prst="rect">
            <a:avLst/>
          </a:prstGeom>
          <a:noFill/>
          <a:ln w="9525">
            <a:solidFill>
              <a:schemeClr val="tx1"/>
            </a:solidFill>
            <a:miter lim="800000"/>
            <a:headEnd/>
            <a:tailEnd/>
          </a:ln>
        </p:spPr>
        <p:txBody>
          <a:bodyPr wrap="none" anchor="ctr"/>
          <a:lstStyle/>
          <a:p>
            <a:endParaRPr lang="en-US" b="1" dirty="0"/>
          </a:p>
        </p:txBody>
      </p:sp>
      <p:sp>
        <p:nvSpPr>
          <p:cNvPr id="8" name="Text Box 28"/>
          <p:cNvSpPr txBox="1">
            <a:spLocks noChangeArrowheads="1"/>
          </p:cNvSpPr>
          <p:nvPr/>
        </p:nvSpPr>
        <p:spPr bwMode="auto">
          <a:xfrm>
            <a:off x="2971800" y="1371600"/>
            <a:ext cx="5181600" cy="400110"/>
          </a:xfrm>
          <a:prstGeom prst="rect">
            <a:avLst/>
          </a:prstGeom>
          <a:noFill/>
          <a:ln w="9525">
            <a:noFill/>
            <a:miter lim="800000"/>
            <a:headEnd/>
            <a:tailEnd/>
          </a:ln>
        </p:spPr>
        <p:txBody>
          <a:bodyPr>
            <a:spAutoFit/>
          </a:bodyPr>
          <a:lstStyle/>
          <a:p>
            <a:r>
              <a:rPr lang="en-US" b="1" dirty="0">
                <a:solidFill>
                  <a:schemeClr val="accent1"/>
                </a:solidFill>
              </a:rPr>
              <a:t>                        </a:t>
            </a:r>
            <a:r>
              <a:rPr lang="en-US" b="1" dirty="0" smtClean="0">
                <a:solidFill>
                  <a:schemeClr val="accent1"/>
                </a:solidFill>
              </a:rPr>
              <a:t>              </a:t>
            </a:r>
            <a:r>
              <a:rPr lang="en-US" sz="2000" b="1" dirty="0" smtClean="0"/>
              <a:t>Answers     </a:t>
            </a:r>
            <a:r>
              <a:rPr lang="en-US" b="1" dirty="0" smtClean="0">
                <a:solidFill>
                  <a:schemeClr val="accent1"/>
                </a:solidFill>
              </a:rPr>
              <a:t>    </a:t>
            </a:r>
            <a:endParaRPr lang="en-US" b="1" dirty="0">
              <a:solidFill>
                <a:schemeClr val="accent1"/>
              </a:solidFill>
            </a:endParaRPr>
          </a:p>
        </p:txBody>
      </p:sp>
      <p:sp>
        <p:nvSpPr>
          <p:cNvPr id="10" name="Rectangle 31"/>
          <p:cNvSpPr txBox="1">
            <a:spLocks noChangeArrowheads="1"/>
          </p:cNvSpPr>
          <p:nvPr/>
        </p:nvSpPr>
        <p:spPr>
          <a:xfrm>
            <a:off x="838200" y="0"/>
            <a:ext cx="7772400" cy="762000"/>
          </a:xfrm>
          <a:prstGeom prst="rect">
            <a:avLst/>
          </a:prstGeom>
          <a:ln w="6350" cap="rnd">
            <a:noFill/>
          </a:ln>
        </p:spPr>
        <p:txBody>
          <a:bodyPr vert="horz" anchor="b" anchorCtr="0">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1" u="none" strike="noStrike" kern="1200" cap="none" spc="-100" normalizeH="0" baseline="0" noProof="0" dirty="0" smtClean="0">
                <a:ln w="3200">
                  <a:solidFill>
                    <a:schemeClr val="bg2">
                      <a:shade val="75000"/>
                      <a:alpha val="25000"/>
                    </a:schemeClr>
                  </a:solidFill>
                  <a:prstDash val="solid"/>
                  <a:round/>
                </a:ln>
                <a:effectLst>
                  <a:innerShdw blurRad="50800" dist="25400" dir="13500000">
                    <a:prstClr val="black">
                      <a:alpha val="70000"/>
                    </a:prstClr>
                  </a:innerShdw>
                </a:effectLst>
                <a:uLnTx/>
                <a:uFillTx/>
                <a:latin typeface="+mj-lt"/>
                <a:ea typeface="+mj-ea"/>
                <a:cs typeface="+mj-cs"/>
              </a:rPr>
              <a:t>QuIP Research Grid</a:t>
            </a:r>
          </a:p>
        </p:txBody>
      </p:sp>
      <p:sp>
        <p:nvSpPr>
          <p:cNvPr id="11" name="Text Box 32"/>
          <p:cNvSpPr txBox="1">
            <a:spLocks noChangeArrowheads="1"/>
          </p:cNvSpPr>
          <p:nvPr/>
        </p:nvSpPr>
        <p:spPr bwMode="auto">
          <a:xfrm>
            <a:off x="533400" y="685800"/>
            <a:ext cx="6477000" cy="519113"/>
          </a:xfrm>
          <a:prstGeom prst="rect">
            <a:avLst/>
          </a:prstGeom>
          <a:noFill/>
          <a:ln w="9525">
            <a:noFill/>
            <a:miter lim="800000"/>
            <a:headEnd/>
            <a:tailEnd/>
          </a:ln>
        </p:spPr>
        <p:txBody>
          <a:bodyPr>
            <a:spAutoFit/>
          </a:bodyPr>
          <a:lstStyle/>
          <a:p>
            <a:pPr>
              <a:spcBef>
                <a:spcPct val="50000"/>
              </a:spcBef>
            </a:pPr>
            <a:r>
              <a:rPr lang="en-US" sz="2800" b="1" i="1" dirty="0"/>
              <a:t>Topic: Dust Bowl</a:t>
            </a:r>
          </a:p>
        </p:txBody>
      </p:sp>
      <p:sp>
        <p:nvSpPr>
          <p:cNvPr id="12" name="Text Box 34"/>
          <p:cNvSpPr txBox="1">
            <a:spLocks noChangeArrowheads="1"/>
          </p:cNvSpPr>
          <p:nvPr/>
        </p:nvSpPr>
        <p:spPr bwMode="auto">
          <a:xfrm>
            <a:off x="5486400" y="6521450"/>
            <a:ext cx="3124200" cy="276999"/>
          </a:xfrm>
          <a:prstGeom prst="rect">
            <a:avLst/>
          </a:prstGeom>
          <a:noFill/>
          <a:ln w="9525">
            <a:noFill/>
            <a:miter lim="800000"/>
            <a:headEnd/>
            <a:tailEnd/>
          </a:ln>
        </p:spPr>
        <p:txBody>
          <a:bodyPr>
            <a:spAutoFit/>
          </a:bodyPr>
          <a:lstStyle/>
          <a:p>
            <a:pPr algn="r">
              <a:spcBef>
                <a:spcPct val="50000"/>
              </a:spcBef>
            </a:pPr>
            <a:r>
              <a:rPr lang="en-US" sz="1200" dirty="0"/>
              <a:t>(McLaughlin, 1987</a:t>
            </a:r>
            <a:r>
              <a:rPr lang="en-US" sz="1200" dirty="0">
                <a:solidFill>
                  <a:schemeClr val="accent1"/>
                </a:solidFill>
              </a:rPr>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F9B5531-5451-42BB-BEC3-D6303F11B30A}" type="slidenum">
              <a:rPr lang="en-US" smtClean="0"/>
              <a:pPr/>
              <a:t>33</a:t>
            </a:fld>
            <a:endParaRPr lang="en-US" dirty="0"/>
          </a:p>
        </p:txBody>
      </p:sp>
      <p:graphicFrame>
        <p:nvGraphicFramePr>
          <p:cNvPr id="5" name="Group 100"/>
          <p:cNvGraphicFramePr>
            <a:graphicFrameLocks noGrp="1"/>
          </p:cNvGraphicFramePr>
          <p:nvPr/>
        </p:nvGraphicFramePr>
        <p:xfrm>
          <a:off x="533400" y="1268413"/>
          <a:ext cx="8153400" cy="5208588"/>
        </p:xfrm>
        <a:graphic>
          <a:graphicData uri="http://schemas.openxmlformats.org/drawingml/2006/table">
            <a:tbl>
              <a:tblPr/>
              <a:tblGrid>
                <a:gridCol w="2057400"/>
                <a:gridCol w="3324225"/>
                <a:gridCol w="2771775"/>
              </a:tblGrid>
              <a:tr h="231298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2400" b="1" i="0" u="none" strike="noStrike" cap="none" normalizeH="0" baseline="0" dirty="0" smtClean="0">
                          <a:ln>
                            <a:noFill/>
                          </a:ln>
                          <a:solidFill>
                            <a:schemeClr val="tx1"/>
                          </a:solidFill>
                          <a:effectLst/>
                          <a:latin typeface="Times New Roman" pitchFamily="18" charset="0"/>
                        </a:rPr>
                        <a:t>Questions: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2400" b="1" i="0" u="sng" strike="noStrike" cap="none" normalizeH="0" baseline="0" dirty="0" smtClean="0">
                          <a:ln>
                            <a:noFill/>
                          </a:ln>
                          <a:solidFill>
                            <a:schemeClr val="tx1"/>
                          </a:solidFill>
                          <a:effectLst/>
                          <a:latin typeface="Times New Roman" pitchFamily="18" charset="0"/>
                        </a:rPr>
                        <a:t>Source</a:t>
                      </a:r>
                      <a:r>
                        <a:rPr kumimoji="0" lang="en-US" sz="2400" b="1" i="1" u="sng" strike="noStrike" cap="none" normalizeH="0" baseline="0" dirty="0" smtClean="0">
                          <a:ln>
                            <a:noFill/>
                          </a:ln>
                          <a:solidFill>
                            <a:schemeClr val="tx1"/>
                          </a:solidFill>
                          <a:effectLst/>
                          <a:latin typeface="Times New Roman" pitchFamily="18" charset="0"/>
                        </a:rPr>
                        <a:t>:</a:t>
                      </a:r>
                      <a:r>
                        <a:rPr kumimoji="0" lang="en-US" sz="2400" b="1" i="1" u="none" strike="noStrike" cap="none" normalizeH="0" baseline="0" dirty="0" smtClean="0">
                          <a:ln>
                            <a:noFill/>
                          </a:ln>
                          <a:solidFill>
                            <a:schemeClr val="tx1"/>
                          </a:solidFill>
                          <a:effectLst/>
                          <a:latin typeface="Times New Roman" pitchFamily="18" charset="0"/>
                        </a:rPr>
                        <a:t> </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2400" b="1" i="1" u="none" strike="noStrike" cap="none" normalizeH="0" baseline="0" dirty="0" smtClean="0">
                          <a:ln>
                            <a:noFill/>
                          </a:ln>
                          <a:solidFill>
                            <a:schemeClr val="tx1"/>
                          </a:solidFill>
                          <a:effectLst/>
                          <a:latin typeface="Times New Roman" pitchFamily="18" charset="0"/>
                        </a:rPr>
                        <a:t>The Dust Bowl</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rPr>
                        <a:t>eh.net/encyclopedia/article/Cunfer.DustBowl</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2400" b="1" i="1" u="none" strike="noStrike" cap="none" normalizeH="0" baseline="0" dirty="0" smtClean="0">
                          <a:ln>
                            <a:noFill/>
                          </a:ln>
                          <a:solidFill>
                            <a:schemeClr val="tx1"/>
                          </a:solidFill>
                          <a:effectLst/>
                          <a:latin typeface="Times New Roman" pitchFamily="18" charset="0"/>
                        </a:rPr>
                        <a:t>The Dust Bowl</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1400" b="1" i="0" u="sng" strike="noStrike" cap="none" normalizeH="0" baseline="0" dirty="0" smtClean="0">
                          <a:ln>
                            <a:noFill/>
                          </a:ln>
                          <a:solidFill>
                            <a:schemeClr val="tx1"/>
                          </a:solidFill>
                          <a:effectLst/>
                          <a:latin typeface="Times New Roman" pitchFamily="18" charset="0"/>
                          <a:hlinkClick r:id="rId2"/>
                        </a:rPr>
                        <a:t>www.u-s-history.com/pages/h1583.html</a:t>
                      </a:r>
                      <a:endParaRPr kumimoji="0" lang="en-US" sz="1400" b="1" i="0" u="sng"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2400" b="1" i="0" u="sng" strike="noStrike" cap="none" normalizeH="0" baseline="0" dirty="0" smtClean="0">
                          <a:ln>
                            <a:noFill/>
                          </a:ln>
                          <a:solidFill>
                            <a:schemeClr val="tx1"/>
                          </a:solidFill>
                          <a:effectLst/>
                          <a:latin typeface="Times New Roman" pitchFamily="18" charset="0"/>
                        </a:rPr>
                        <a:t>Source:</a:t>
                      </a:r>
                      <a:r>
                        <a:rPr kumimoji="0" lang="en-US" sz="2400" b="1" i="0" u="none" strike="noStrike" cap="none" normalizeH="0" baseline="0" dirty="0" smtClean="0">
                          <a:ln>
                            <a:noFill/>
                          </a:ln>
                          <a:solidFill>
                            <a:schemeClr val="tx1"/>
                          </a:solidFill>
                          <a:effectLst/>
                          <a:latin typeface="Times New Roman" pitchFamily="18" charset="0"/>
                        </a:rPr>
                        <a:t> </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endParaRPr kumimoji="0" lang="en-US" sz="1800" b="1"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1800" b="1" i="0" u="none" strike="noStrike" cap="none" normalizeH="0" baseline="0" dirty="0" smtClean="0">
                          <a:ln>
                            <a:noFill/>
                          </a:ln>
                          <a:solidFill>
                            <a:schemeClr val="tx1"/>
                          </a:solidFill>
                          <a:effectLst/>
                          <a:latin typeface="Times New Roman" pitchFamily="18" charset="0"/>
                        </a:rPr>
                        <a:t>World Book Encyclopedia, 2006</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1800" b="1" i="0" u="none" strike="noStrike" cap="none" normalizeH="0" baseline="0" dirty="0" smtClean="0">
                          <a:ln>
                            <a:noFill/>
                          </a:ln>
                          <a:solidFill>
                            <a:schemeClr val="tx1"/>
                          </a:solidFill>
                          <a:effectLst/>
                          <a:latin typeface="Times New Roman" pitchFamily="18" charset="0"/>
                        </a:rPr>
                        <a:t>World History Encyclopedia Millennium Ed., 2000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8905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2000" b="0" i="0" u="none" strike="noStrike" cap="none" normalizeH="0" baseline="0" dirty="0" smtClean="0">
                          <a:ln>
                            <a:noFill/>
                          </a:ln>
                          <a:solidFill>
                            <a:schemeClr val="tx1"/>
                          </a:solidFill>
                          <a:effectLst/>
                          <a:latin typeface="Times New Roman" pitchFamily="18" charset="0"/>
                        </a:rPr>
                        <a:t>1.  What were the causes of the Dust Bowl?</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endParaRPr kumimoji="0" lang="en-US" sz="20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2000" b="0" i="0" u="none" strike="noStrike" cap="none" normalizeH="0" baseline="0" dirty="0" smtClean="0">
                          <a:ln>
                            <a:noFill/>
                          </a:ln>
                          <a:solidFill>
                            <a:schemeClr val="tx1"/>
                          </a:solidFill>
                          <a:effectLst/>
                          <a:latin typeface="Times New Roman" pitchFamily="18" charset="0"/>
                        </a:rPr>
                        <a:t>An eight year drought</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2000" b="0" i="0" u="none" strike="noStrike" cap="none" normalizeH="0" baseline="0" dirty="0" smtClean="0">
                          <a:ln>
                            <a:noFill/>
                          </a:ln>
                          <a:solidFill>
                            <a:schemeClr val="tx1"/>
                          </a:solidFill>
                          <a:effectLst/>
                          <a:latin typeface="Times New Roman" pitchFamily="18" charset="0"/>
                        </a:rPr>
                        <a:t>Over-farming</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2000" b="0" i="0" u="none" strike="noStrike" cap="none" normalizeH="0" baseline="0" dirty="0" smtClean="0">
                          <a:ln>
                            <a:noFill/>
                          </a:ln>
                          <a:solidFill>
                            <a:schemeClr val="tx1"/>
                          </a:solidFill>
                          <a:effectLst/>
                          <a:latin typeface="Times New Roman" pitchFamily="18" charset="0"/>
                        </a:rPr>
                        <a:t>High winds </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2000" b="0" i="0" u="none" strike="noStrike" cap="none" normalizeH="0" baseline="0" dirty="0" smtClean="0">
                          <a:ln>
                            <a:noFill/>
                          </a:ln>
                          <a:solidFill>
                            <a:schemeClr val="tx1"/>
                          </a:solidFill>
                          <a:effectLst/>
                          <a:latin typeface="Times New Roman" pitchFamily="18" charset="0"/>
                        </a:rPr>
                        <a:t>Using farming techniques that worked well in the North and East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2000" b="0" i="0" u="none" strike="noStrike" cap="none" normalizeH="0" baseline="0" dirty="0" smtClean="0">
                          <a:ln>
                            <a:noFill/>
                          </a:ln>
                          <a:solidFill>
                            <a:schemeClr val="tx1"/>
                          </a:solidFill>
                          <a:effectLst/>
                          <a:latin typeface="Times New Roman" pitchFamily="18" charset="0"/>
                        </a:rPr>
                        <a:t>Soil became very dry and loose due to the conversion of the grasslands to wheat farms during the early 1930’s.</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2000" b="0" i="0" u="none" strike="noStrike" cap="none" normalizeH="0" baseline="0" dirty="0" smtClean="0">
                          <a:ln>
                            <a:noFill/>
                          </a:ln>
                          <a:solidFill>
                            <a:schemeClr val="tx1"/>
                          </a:solidFill>
                          <a:effectLst/>
                          <a:latin typeface="Times New Roman" pitchFamily="18" charset="0"/>
                        </a:rPr>
                        <a:t>Remaining grasslands were destroyed by livestock’s grazing.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Rectangle 39"/>
          <p:cNvSpPr>
            <a:spLocks noChangeArrowheads="1"/>
          </p:cNvSpPr>
          <p:nvPr/>
        </p:nvSpPr>
        <p:spPr bwMode="auto">
          <a:xfrm>
            <a:off x="533400" y="762000"/>
            <a:ext cx="8153400" cy="533400"/>
          </a:xfrm>
          <a:prstGeom prst="rect">
            <a:avLst/>
          </a:prstGeom>
          <a:noFill/>
          <a:ln w="9525">
            <a:solidFill>
              <a:schemeClr val="tx1"/>
            </a:solidFill>
            <a:miter lim="800000"/>
            <a:headEnd/>
            <a:tailEnd/>
          </a:ln>
        </p:spPr>
        <p:txBody>
          <a:bodyPr wrap="none" anchor="ctr"/>
          <a:lstStyle/>
          <a:p>
            <a:endParaRPr lang="en-US" dirty="0"/>
          </a:p>
        </p:txBody>
      </p:sp>
      <p:sp>
        <p:nvSpPr>
          <p:cNvPr id="7" name="Text Box 40"/>
          <p:cNvSpPr txBox="1">
            <a:spLocks noChangeArrowheads="1"/>
          </p:cNvSpPr>
          <p:nvPr/>
        </p:nvSpPr>
        <p:spPr bwMode="auto">
          <a:xfrm>
            <a:off x="3505200" y="762000"/>
            <a:ext cx="5181600" cy="400110"/>
          </a:xfrm>
          <a:prstGeom prst="rect">
            <a:avLst/>
          </a:prstGeom>
          <a:noFill/>
          <a:ln w="9525">
            <a:noFill/>
            <a:miter lim="800000"/>
            <a:headEnd/>
            <a:tailEnd/>
          </a:ln>
        </p:spPr>
        <p:txBody>
          <a:bodyPr>
            <a:spAutoFit/>
          </a:bodyPr>
          <a:lstStyle/>
          <a:p>
            <a:r>
              <a:rPr lang="en-US" b="1" dirty="0">
                <a:solidFill>
                  <a:schemeClr val="accent1"/>
                </a:solidFill>
              </a:rPr>
              <a:t>                      </a:t>
            </a:r>
            <a:r>
              <a:rPr lang="en-US" b="1" dirty="0" smtClean="0">
                <a:solidFill>
                  <a:schemeClr val="accent1"/>
                </a:solidFill>
              </a:rPr>
              <a:t>                </a:t>
            </a:r>
            <a:r>
              <a:rPr lang="en-US" sz="2000" b="1" dirty="0"/>
              <a:t>Answers        </a:t>
            </a:r>
            <a:r>
              <a:rPr lang="en-US" sz="2000" b="1" dirty="0">
                <a:solidFill>
                  <a:schemeClr val="accent1"/>
                </a:solidFill>
              </a:rPr>
              <a:t> </a:t>
            </a:r>
          </a:p>
        </p:txBody>
      </p:sp>
      <p:sp>
        <p:nvSpPr>
          <p:cNvPr id="8" name="Line 41"/>
          <p:cNvSpPr>
            <a:spLocks noChangeShapeType="1"/>
          </p:cNvSpPr>
          <p:nvPr/>
        </p:nvSpPr>
        <p:spPr bwMode="auto">
          <a:xfrm flipH="1">
            <a:off x="3048000" y="762000"/>
            <a:ext cx="0" cy="533400"/>
          </a:xfrm>
          <a:prstGeom prst="line">
            <a:avLst/>
          </a:prstGeom>
          <a:noFill/>
          <a:ln w="9525">
            <a:solidFill>
              <a:schemeClr val="tx1"/>
            </a:solidFill>
            <a:round/>
            <a:headEnd/>
            <a:tailEnd/>
          </a:ln>
        </p:spPr>
        <p:txBody>
          <a:bodyPr wrap="none"/>
          <a:lstStyle/>
          <a:p>
            <a:endParaRPr lang="en-US" dirty="0"/>
          </a:p>
        </p:txBody>
      </p:sp>
      <p:sp>
        <p:nvSpPr>
          <p:cNvPr id="9" name="Rectangle 42"/>
          <p:cNvSpPr>
            <a:spLocks noChangeArrowheads="1"/>
          </p:cNvSpPr>
          <p:nvPr/>
        </p:nvSpPr>
        <p:spPr bwMode="auto">
          <a:xfrm>
            <a:off x="914400" y="-457200"/>
            <a:ext cx="7772400" cy="1143000"/>
          </a:xfrm>
          <a:prstGeom prst="rect">
            <a:avLst/>
          </a:prstGeom>
          <a:noFill/>
          <a:ln w="9525">
            <a:noFill/>
            <a:miter lim="800000"/>
            <a:headEnd/>
            <a:tailEnd/>
          </a:ln>
        </p:spPr>
        <p:txBody>
          <a:bodyPr anchor="ctr"/>
          <a:lstStyle/>
          <a:p>
            <a:pPr algn="ctr"/>
            <a:endParaRPr lang="en-US" sz="2800" b="1" i="1" dirty="0">
              <a:solidFill>
                <a:schemeClr val="accent1"/>
              </a:solidFill>
            </a:endParaRPr>
          </a:p>
        </p:txBody>
      </p:sp>
      <p:sp>
        <p:nvSpPr>
          <p:cNvPr id="10" name="Text Box 43"/>
          <p:cNvSpPr txBox="1">
            <a:spLocks noChangeArrowheads="1"/>
          </p:cNvSpPr>
          <p:nvPr/>
        </p:nvSpPr>
        <p:spPr bwMode="auto">
          <a:xfrm>
            <a:off x="533400" y="304800"/>
            <a:ext cx="6705600" cy="519113"/>
          </a:xfrm>
          <a:prstGeom prst="rect">
            <a:avLst/>
          </a:prstGeom>
          <a:noFill/>
          <a:ln w="9525">
            <a:noFill/>
            <a:miter lim="800000"/>
            <a:headEnd/>
            <a:tailEnd/>
          </a:ln>
        </p:spPr>
        <p:txBody>
          <a:bodyPr wrap="square">
            <a:spAutoFit/>
          </a:bodyPr>
          <a:lstStyle/>
          <a:p>
            <a:pPr>
              <a:spcBef>
                <a:spcPct val="50000"/>
              </a:spcBef>
            </a:pPr>
            <a:r>
              <a:rPr lang="en-US" sz="2800" b="1" i="1" dirty="0"/>
              <a:t>Topic: Dust Bowl</a:t>
            </a:r>
          </a:p>
        </p:txBody>
      </p:sp>
      <p:sp>
        <p:nvSpPr>
          <p:cNvPr id="11" name="Line 96"/>
          <p:cNvSpPr>
            <a:spLocks noChangeShapeType="1"/>
          </p:cNvSpPr>
          <p:nvPr/>
        </p:nvSpPr>
        <p:spPr bwMode="auto">
          <a:xfrm flipV="1">
            <a:off x="609600" y="1752600"/>
            <a:ext cx="8077200" cy="0"/>
          </a:xfrm>
          <a:prstGeom prst="line">
            <a:avLst/>
          </a:prstGeom>
          <a:noFill/>
          <a:ln w="9525">
            <a:solidFill>
              <a:schemeClr val="tx1"/>
            </a:solidFill>
            <a:round/>
            <a:headEnd/>
            <a:tailEnd/>
          </a:ln>
        </p:spPr>
        <p:txBody>
          <a:bodyPr wrap="none"/>
          <a:lstStyle/>
          <a:p>
            <a:endParaRPr lang="en-US" dirty="0"/>
          </a:p>
        </p:txBody>
      </p:sp>
      <p:sp>
        <p:nvSpPr>
          <p:cNvPr id="12" name="Rectangle 101"/>
          <p:cNvSpPr txBox="1">
            <a:spLocks noChangeArrowheads="1"/>
          </p:cNvSpPr>
          <p:nvPr/>
        </p:nvSpPr>
        <p:spPr>
          <a:xfrm>
            <a:off x="914400" y="-381000"/>
            <a:ext cx="7772400" cy="1143000"/>
          </a:xfrm>
          <a:prstGeom prst="rect">
            <a:avLst/>
          </a:prstGeom>
          <a:ln w="6350" cap="rnd">
            <a:noFill/>
          </a:ln>
        </p:spPr>
        <p:txBody>
          <a:bodyPr vert="horz" anchor="b" anchorCtr="0">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200" b="1" i="1" u="none" strike="noStrike" kern="1200" cap="none" spc="-100" normalizeH="0" baseline="0" noProof="0" dirty="0" smtClean="0">
              <a:ln w="3200">
                <a:solidFill>
                  <a:schemeClr val="bg2">
                    <a:shade val="75000"/>
                    <a:alpha val="25000"/>
                  </a:schemeClr>
                </a:solidFill>
                <a:prstDash val="solid"/>
                <a:round/>
              </a:ln>
              <a:solidFill>
                <a:schemeClr val="accent1"/>
              </a:solidFill>
              <a:effectLst>
                <a:innerShdw blurRad="50800" dist="25400" dir="13500000">
                  <a:prstClr val="black">
                    <a:alpha val="70000"/>
                  </a:prstClr>
                </a:inn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34</a:t>
            </a:fld>
            <a:endParaRPr lang="en-US" dirty="0"/>
          </a:p>
        </p:txBody>
      </p:sp>
      <p:graphicFrame>
        <p:nvGraphicFramePr>
          <p:cNvPr id="4" name="Table 3"/>
          <p:cNvGraphicFramePr>
            <a:graphicFrameLocks noGrp="1"/>
          </p:cNvGraphicFramePr>
          <p:nvPr/>
        </p:nvGraphicFramePr>
        <p:xfrm>
          <a:off x="457200" y="457200"/>
          <a:ext cx="8305800" cy="6050280"/>
        </p:xfrm>
        <a:graphic>
          <a:graphicData uri="http://schemas.openxmlformats.org/drawingml/2006/table">
            <a:tbl>
              <a:tblPr/>
              <a:tblGrid>
                <a:gridCol w="2328729"/>
                <a:gridCol w="3104972"/>
                <a:gridCol w="2872099"/>
              </a:tblGrid>
              <a:tr h="2326309">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2000" b="0" i="0" u="none" strike="noStrike" cap="none" normalizeH="0" baseline="0" dirty="0" smtClean="0">
                          <a:ln>
                            <a:noFill/>
                          </a:ln>
                          <a:solidFill>
                            <a:schemeClr val="tx1"/>
                          </a:solidFill>
                          <a:effectLst/>
                          <a:latin typeface="Times New Roman" pitchFamily="18" charset="0"/>
                        </a:rPr>
                        <a:t>2.  How did the Dust Bowl Effect the farming industry in Southern Great Plains?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1700" b="0" i="0" u="none" strike="noStrike" cap="none" normalizeH="0" baseline="0" dirty="0" smtClean="0">
                          <a:ln>
                            <a:noFill/>
                          </a:ln>
                          <a:solidFill>
                            <a:schemeClr val="tx1"/>
                          </a:solidFill>
                          <a:effectLst/>
                          <a:latin typeface="Times New Roman" pitchFamily="18" charset="0"/>
                        </a:rPr>
                        <a:t>The Soil Conservation Act was passed in 1935. </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1700" b="0" i="0" u="none" strike="noStrike" cap="none" normalizeH="0" baseline="0" dirty="0" smtClean="0">
                          <a:ln>
                            <a:noFill/>
                          </a:ln>
                          <a:solidFill>
                            <a:schemeClr val="tx1"/>
                          </a:solidFill>
                          <a:effectLst/>
                          <a:latin typeface="Times New Roman" pitchFamily="18" charset="0"/>
                        </a:rPr>
                        <a:t>FDR put his full weight and authority behind the development of new farming methods.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1700" b="0" i="0" u="none" strike="noStrike" cap="none" normalizeH="0" baseline="0" dirty="0" smtClean="0">
                          <a:ln>
                            <a:noFill/>
                          </a:ln>
                          <a:solidFill>
                            <a:schemeClr val="tx1"/>
                          </a:solidFill>
                          <a:effectLst/>
                          <a:latin typeface="Times New Roman" pitchFamily="18" charset="0"/>
                        </a:rPr>
                        <a:t>Taught farmers to take care of their land.</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1700" b="0" i="0" u="none" strike="noStrike" cap="none" normalizeH="0" baseline="0" dirty="0" smtClean="0">
                          <a:ln>
                            <a:noFill/>
                          </a:ln>
                          <a:solidFill>
                            <a:schemeClr val="tx1"/>
                          </a:solidFill>
                          <a:effectLst/>
                          <a:latin typeface="Times New Roman" pitchFamily="18" charset="0"/>
                        </a:rPr>
                        <a:t>Learned how to slow erosion and to protect the soil.</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1700" b="0" i="0" u="none" strike="noStrike" cap="none" normalizeH="0" baseline="0" dirty="0" smtClean="0">
                          <a:ln>
                            <a:noFill/>
                          </a:ln>
                          <a:solidFill>
                            <a:schemeClr val="tx1"/>
                          </a:solidFill>
                          <a:effectLst/>
                          <a:latin typeface="Times New Roman" pitchFamily="18" charset="0"/>
                        </a:rPr>
                        <a:t>More than 18,500 miles of trees were planted in an attempt to break the winds force.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23971">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2000" b="0" i="0" u="none" strike="noStrike" cap="none" normalizeH="0" baseline="0" dirty="0" smtClean="0">
                          <a:ln>
                            <a:noFill/>
                          </a:ln>
                          <a:solidFill>
                            <a:schemeClr val="tx1"/>
                          </a:solidFill>
                          <a:effectLst/>
                          <a:latin typeface="Times New Roman" pitchFamily="18" charset="0"/>
                        </a:rPr>
                        <a:t>3. How was the New Deal an appropriate government response to the Dust Bowl tragedies?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1700" b="0" i="0" u="none" strike="noStrike" cap="none" normalizeH="0" baseline="0" dirty="0" smtClean="0">
                          <a:ln>
                            <a:noFill/>
                          </a:ln>
                          <a:solidFill>
                            <a:schemeClr val="tx1"/>
                          </a:solidFill>
                          <a:effectLst/>
                          <a:latin typeface="Times New Roman" pitchFamily="18" charset="0"/>
                        </a:rPr>
                        <a:t>Gave people the dignity of work and hope for the future.</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1700" b="0" i="0" u="none" strike="noStrike" cap="none" normalizeH="0" baseline="0" dirty="0" smtClean="0">
                          <a:ln>
                            <a:noFill/>
                          </a:ln>
                          <a:solidFill>
                            <a:schemeClr val="tx1"/>
                          </a:solidFill>
                          <a:effectLst/>
                          <a:latin typeface="Times New Roman" pitchFamily="18" charset="0"/>
                        </a:rPr>
                        <a:t>Set a precedent for the federal government to play a key role in the economic and social affairs of the nation. </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1700" b="0" i="0" u="none" strike="noStrike" cap="none" normalizeH="0" baseline="0" dirty="0" smtClean="0">
                          <a:ln>
                            <a:noFill/>
                          </a:ln>
                          <a:solidFill>
                            <a:schemeClr val="tx1"/>
                          </a:solidFill>
                          <a:effectLst/>
                          <a:latin typeface="Times New Roman" pitchFamily="18" charset="0"/>
                        </a:rPr>
                        <a:t>The development of a comprehensive system of farm subsidies, which paid farmers cash for reducing their acreage of commodity crops.</a:t>
                      </a:r>
                      <a:r>
                        <a:rPr kumimoji="0" lang="en-US" sz="1700" b="0" i="0" u="none" strike="noStrike" cap="none" normalizeH="0" baseline="0" dirty="0" smtClean="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1700" b="0" i="0" u="none" strike="noStrike" cap="none" normalizeH="0" baseline="0" dirty="0" smtClean="0">
                          <a:ln>
                            <a:noFill/>
                          </a:ln>
                          <a:solidFill>
                            <a:schemeClr val="tx1"/>
                          </a:solidFill>
                          <a:effectLst/>
                          <a:latin typeface="Times New Roman" pitchFamily="18" charset="0"/>
                        </a:rPr>
                        <a:t>It helped transform the economics of agriculture</a:t>
                      </a:r>
                      <a:r>
                        <a:rPr kumimoji="0" lang="en-US" sz="1800" b="0" i="0" u="none" strike="noStrike" cap="none" normalizeH="0" baseline="0" dirty="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1700" b="0" i="0" u="none" strike="noStrike" cap="none" normalizeH="0" baseline="0" dirty="0" smtClean="0">
                          <a:ln>
                            <a:noFill/>
                          </a:ln>
                          <a:solidFill>
                            <a:schemeClr val="tx1"/>
                          </a:solidFill>
                          <a:effectLst/>
                          <a:latin typeface="Times New Roman" pitchFamily="18" charset="0"/>
                        </a:rPr>
                        <a:t>It provided financial support for farmers and it included a construction program to create more jobs.</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r>
                        <a:rPr kumimoji="0" lang="en-US" sz="1700" b="0" i="0" u="none" strike="noStrike" cap="none" normalizeH="0" baseline="0" dirty="0" smtClean="0">
                          <a:ln>
                            <a:noFill/>
                          </a:ln>
                          <a:solidFill>
                            <a:schemeClr val="tx1"/>
                          </a:solidFill>
                          <a:effectLst/>
                          <a:latin typeface="Times New Roman" pitchFamily="18" charset="0"/>
                        </a:rPr>
                        <a:t>Banks were more closely regulated and people’s savings were then better protected.</a:t>
                      </a:r>
                    </a:p>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Char char="n"/>
                        <a:tabLst/>
                      </a:pPr>
                      <a:endParaRPr kumimoji="0" lang="en-US" sz="17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35</a:t>
            </a:fld>
            <a:endParaRPr lang="en-US" dirty="0"/>
          </a:p>
        </p:txBody>
      </p:sp>
      <p:sp>
        <p:nvSpPr>
          <p:cNvPr id="4" name="Rectangle 3"/>
          <p:cNvSpPr/>
          <p:nvPr/>
        </p:nvSpPr>
        <p:spPr>
          <a:xfrm>
            <a:off x="304800" y="533400"/>
            <a:ext cx="8458200" cy="6117059"/>
          </a:xfrm>
          <a:prstGeom prst="rect">
            <a:avLst/>
          </a:prstGeom>
        </p:spPr>
        <p:txBody>
          <a:bodyPr wrap="square">
            <a:spAutoFit/>
          </a:bodyPr>
          <a:lstStyle/>
          <a:p>
            <a:pPr>
              <a:spcBef>
                <a:spcPct val="50000"/>
              </a:spcBef>
            </a:pPr>
            <a:r>
              <a:rPr lang="en-US" sz="2400" dirty="0" smtClean="0">
                <a:solidFill>
                  <a:schemeClr val="accent1"/>
                </a:solidFill>
              </a:rPr>
              <a:t>	</a:t>
            </a:r>
            <a:r>
              <a:rPr lang="en-US" sz="2100" b="1" dirty="0" smtClean="0"/>
              <a:t>The Dust bowl was caused by a number of factors during the height of the depression in 1933.  An eight year drought compounded by farming techniques that should not have been used in the Great Plains were the two main reasons for the Dust Bowl.  When the promise of wheat crops grew too tempting, the farmers over planted their fields, plowing grasslands that shouldn’t have been farmed causing the soil to become dry and loose.  Whatever grassland was left, was then destroyed by the livestock  that grazed upon it.	</a:t>
            </a:r>
          </a:p>
          <a:p>
            <a:pPr>
              <a:spcBef>
                <a:spcPct val="50000"/>
              </a:spcBef>
            </a:pPr>
            <a:r>
              <a:rPr lang="en-US" sz="2100" b="1" dirty="0" smtClean="0"/>
              <a:t>	Some relief came to the farmers in 1935 with the passing of the Soil Conservation Act. It helped farmers to take care of their land by showing them how to slow erosion and protect their soil.  Trees were planted to help divert the winds from causing more damage to the plains.  FDR signed the New Deal into effect to help provide more aid for the farmers thereby allowing them financial assistance by buying farm lands and creating more jobs. However, true relief came in 1941 when skies opened up and the rain finally fell!</a:t>
            </a:r>
            <a:endParaRPr lang="en-US" sz="2100" b="1" dirty="0"/>
          </a:p>
        </p:txBody>
      </p:sp>
      <p:sp>
        <p:nvSpPr>
          <p:cNvPr id="5" name="TextBox 4"/>
          <p:cNvSpPr txBox="1"/>
          <p:nvPr/>
        </p:nvSpPr>
        <p:spPr>
          <a:xfrm>
            <a:off x="3124200" y="152400"/>
            <a:ext cx="2438400" cy="461665"/>
          </a:xfrm>
          <a:prstGeom prst="rect">
            <a:avLst/>
          </a:prstGeom>
          <a:noFill/>
        </p:spPr>
        <p:txBody>
          <a:bodyPr wrap="square" rtlCol="0">
            <a:spAutoFit/>
          </a:bodyPr>
          <a:lstStyle/>
          <a:p>
            <a:pPr algn="ctr"/>
            <a:r>
              <a:rPr lang="en-US" sz="2400" b="1" dirty="0" smtClean="0">
                <a:solidFill>
                  <a:schemeClr val="tx2">
                    <a:lumMod val="75000"/>
                  </a:schemeClr>
                </a:solidFill>
              </a:rPr>
              <a:t>SUMMARY</a:t>
            </a:r>
            <a:endParaRPr lang="en-US" sz="2400"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36</a:t>
            </a:fld>
            <a:endParaRPr lang="en-US" dirty="0"/>
          </a:p>
        </p:txBody>
      </p:sp>
      <p:sp>
        <p:nvSpPr>
          <p:cNvPr id="3" name="Title 2"/>
          <p:cNvSpPr>
            <a:spLocks noGrp="1"/>
          </p:cNvSpPr>
          <p:nvPr>
            <p:ph type="title"/>
          </p:nvPr>
        </p:nvSpPr>
        <p:spPr>
          <a:xfrm>
            <a:off x="0" y="3352800"/>
            <a:ext cx="9144000" cy="1600200"/>
          </a:xfrm>
        </p:spPr>
        <p:txBody>
          <a:bodyPr>
            <a:normAutofit fontScale="90000"/>
          </a:bodyPr>
          <a:lstStyle/>
          <a:p>
            <a:pPr algn="ctr"/>
            <a:r>
              <a:rPr lang="en-US" b="1" dirty="0" smtClean="0">
                <a:effectLst>
                  <a:outerShdw blurRad="38100" dist="38100" dir="2700000" algn="tl">
                    <a:srgbClr val="000000">
                      <a:alpha val="43137"/>
                    </a:srgbClr>
                  </a:outerShdw>
                </a:effectLst>
              </a:rPr>
              <a:t>With your content area peers, please brainstorm a topic from your discipline and write two thick questions that can be researched about it.</a:t>
            </a:r>
            <a:endParaRPr lang="en-US" b="1" dirty="0">
              <a:effectLst>
                <a:outerShdw blurRad="38100" dist="38100" dir="2700000" algn="tl">
                  <a:srgbClr val="000000">
                    <a:alpha val="43137"/>
                  </a:srgbClr>
                </a:outerShdw>
              </a:effectLst>
            </a:endParaRPr>
          </a:p>
        </p:txBody>
      </p:sp>
      <p:sp>
        <p:nvSpPr>
          <p:cNvPr id="4" name="Text Placeholder 3"/>
          <p:cNvSpPr>
            <a:spLocks noGrp="1"/>
          </p:cNvSpPr>
          <p:nvPr>
            <p:ph type="body" idx="1"/>
          </p:nvPr>
        </p:nvSpPr>
        <p:spPr>
          <a:xfrm>
            <a:off x="381000" y="5181600"/>
            <a:ext cx="8382000" cy="984736"/>
          </a:xfrm>
        </p:spPr>
        <p:txBody>
          <a:bodyPr>
            <a:noAutofit/>
          </a:bodyPr>
          <a:lstStyle/>
          <a:p>
            <a:pPr algn="ctr"/>
            <a:r>
              <a:rPr lang="en-US" sz="2800" b="1" dirty="0" smtClean="0">
                <a:solidFill>
                  <a:schemeClr val="tx1"/>
                </a:solidFill>
                <a:effectLst>
                  <a:outerShdw blurRad="38100" dist="38100" dir="2700000" algn="tl">
                    <a:srgbClr val="000000">
                      <a:alpha val="43137"/>
                    </a:srgbClr>
                  </a:outerShdw>
                </a:effectLst>
              </a:rPr>
              <a:t>Include the two types of resources you would use to find the answers to your questions.</a:t>
            </a:r>
            <a:endParaRPr lang="en-US" sz="2800" b="1" dirty="0">
              <a:solidFill>
                <a:schemeClr val="tx1"/>
              </a:solidFill>
              <a:effectLst>
                <a:outerShdw blurRad="38100" dist="38100" dir="2700000" algn="tl">
                  <a:srgbClr val="000000">
                    <a:alpha val="43137"/>
                  </a:srgbClr>
                </a:outerShdw>
              </a:effectLst>
            </a:endParaRPr>
          </a:p>
        </p:txBody>
      </p:sp>
      <p:sp>
        <p:nvSpPr>
          <p:cNvPr id="6" name="Rectangle 5"/>
          <p:cNvSpPr/>
          <p:nvPr/>
        </p:nvSpPr>
        <p:spPr>
          <a:xfrm>
            <a:off x="2667000" y="152400"/>
            <a:ext cx="3962400" cy="1323439"/>
          </a:xfrm>
          <a:prstGeom prst="rect">
            <a:avLst/>
          </a:prstGeom>
        </p:spPr>
        <p:txBody>
          <a:bodyPr wrap="square">
            <a:spAutoFit/>
          </a:bodyPr>
          <a:lstStyle/>
          <a:p>
            <a:pPr algn="ctr"/>
            <a:r>
              <a:rPr lang="en-US" sz="4000" b="1" dirty="0" smtClean="0">
                <a:solidFill>
                  <a:srgbClr val="FFFF00"/>
                </a:solidFill>
                <a:effectLst>
                  <a:outerShdw blurRad="38100" dist="38100" dir="2700000" algn="tl">
                    <a:srgbClr val="000000">
                      <a:alpha val="43137"/>
                    </a:srgbClr>
                  </a:outerShdw>
                </a:effectLst>
              </a:rPr>
              <a:t>QuIPs:</a:t>
            </a:r>
          </a:p>
          <a:p>
            <a:pPr algn="ctr"/>
            <a:r>
              <a:rPr lang="en-US" sz="4000" b="1" dirty="0" smtClean="0">
                <a:solidFill>
                  <a:srgbClr val="FFFF00"/>
                </a:solidFill>
                <a:effectLst>
                  <a:outerShdw blurRad="38100" dist="38100" dir="2700000" algn="tl">
                    <a:srgbClr val="000000">
                      <a:alpha val="43137"/>
                    </a:srgbClr>
                  </a:outerShdw>
                </a:effectLst>
              </a:rPr>
              <a:t>You try it!</a:t>
            </a:r>
            <a:endParaRPr lang="en-US" sz="4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37</a:t>
            </a:fld>
            <a:endParaRPr lang="en-US" dirty="0"/>
          </a:p>
        </p:txBody>
      </p:sp>
      <p:sp>
        <p:nvSpPr>
          <p:cNvPr id="29" name="Rectangle 28"/>
          <p:cNvSpPr/>
          <p:nvPr/>
        </p:nvSpPr>
        <p:spPr>
          <a:xfrm rot="20556166">
            <a:off x="90772" y="379345"/>
            <a:ext cx="3871957" cy="1236603"/>
          </a:xfrm>
          <a:prstGeom prst="rect">
            <a:avLst/>
          </a:prstGeom>
          <a:noFill/>
        </p:spPr>
        <p:txBody>
          <a:bodyPr wrap="square" lIns="91440" tIns="45720" rIns="91440" bIns="45720">
            <a:prstTxWarp prst="textTriangle">
              <a:avLst>
                <a:gd name="adj" fmla="val 36772"/>
              </a:avLst>
            </a:prstTxWarp>
            <a:spAutoFit/>
          </a:bodyPr>
          <a:lstStyle/>
          <a:p>
            <a:pPr algn="ctr"/>
            <a:r>
              <a:rPr lang="en-US" sz="6600" b="1" cap="none" spc="100" dirty="0" smtClean="0">
                <a:ln w="18000">
                  <a:solidFill>
                    <a:srgbClr val="CC66FF"/>
                  </a:solidFill>
                  <a:prstDash val="solid"/>
                </a:ln>
                <a:solidFill>
                  <a:schemeClr val="tx1">
                    <a:lumMod val="95000"/>
                  </a:schemeClr>
                </a:solidFill>
                <a:effectLst>
                  <a:outerShdw blurRad="38100" dist="38100" dir="2700000" algn="tl">
                    <a:srgbClr val="000000">
                      <a:alpha val="43137"/>
                    </a:srgbClr>
                  </a:outerShdw>
                </a:effectLst>
              </a:rPr>
              <a:t>WORD</a:t>
            </a:r>
            <a:endParaRPr lang="en-US" sz="6600" b="1" cap="none" spc="100" dirty="0">
              <a:ln w="18000">
                <a:solidFill>
                  <a:srgbClr val="CC66FF"/>
                </a:solidFill>
                <a:prstDash val="solid"/>
              </a:ln>
              <a:solidFill>
                <a:schemeClr val="tx1">
                  <a:lumMod val="95000"/>
                </a:schemeClr>
              </a:solidFill>
              <a:effectLst>
                <a:outerShdw blurRad="38100" dist="38100" dir="2700000" algn="tl">
                  <a:srgbClr val="000000">
                    <a:alpha val="43137"/>
                  </a:srgbClr>
                </a:outerShdw>
              </a:effectLst>
            </a:endParaRPr>
          </a:p>
        </p:txBody>
      </p:sp>
      <p:sp>
        <p:nvSpPr>
          <p:cNvPr id="30" name="Rectangle 29"/>
          <p:cNvSpPr/>
          <p:nvPr/>
        </p:nvSpPr>
        <p:spPr>
          <a:xfrm rot="1238777">
            <a:off x="4649302" y="509487"/>
            <a:ext cx="4415196" cy="1255172"/>
          </a:xfrm>
          <a:prstGeom prst="rect">
            <a:avLst/>
          </a:prstGeom>
          <a:noFill/>
        </p:spPr>
        <p:txBody>
          <a:bodyPr wrap="square" lIns="91440" tIns="45720" rIns="91440" bIns="45720">
            <a:prstTxWarp prst="textTriangle">
              <a:avLst>
                <a:gd name="adj" fmla="val 43756"/>
              </a:avLst>
            </a:prstTxWarp>
            <a:spAutoFit/>
          </a:bodyPr>
          <a:lstStyle/>
          <a:p>
            <a:pPr algn="ctr"/>
            <a:r>
              <a:rPr lang="en-US" sz="6600" b="1" cap="none" spc="100" dirty="0" smtClean="0">
                <a:ln w="18000">
                  <a:solidFill>
                    <a:srgbClr val="CC66FF"/>
                  </a:solidFill>
                  <a:prstDash val="solid"/>
                </a:ln>
                <a:solidFill>
                  <a:schemeClr val="tx1">
                    <a:lumMod val="95000"/>
                  </a:schemeClr>
                </a:solidFill>
                <a:effectLst>
                  <a:outerShdw blurRad="38100" dist="38100" dir="2700000" algn="tl">
                    <a:srgbClr val="000000">
                      <a:alpha val="43137"/>
                    </a:srgbClr>
                  </a:outerShdw>
                </a:effectLst>
              </a:rPr>
              <a:t>SPLASH</a:t>
            </a:r>
            <a:endParaRPr lang="en-US" sz="6600" b="1" cap="none" spc="100" dirty="0">
              <a:ln w="18000">
                <a:solidFill>
                  <a:srgbClr val="CC66FF"/>
                </a:solidFill>
                <a:prstDash val="solid"/>
              </a:ln>
              <a:solidFill>
                <a:schemeClr val="tx1">
                  <a:lumMod val="95000"/>
                </a:schemeClr>
              </a:solidFill>
              <a:effectLst>
                <a:outerShdw blurRad="38100" dist="38100" dir="2700000" algn="tl">
                  <a:srgbClr val="000000">
                    <a:alpha val="43137"/>
                  </a:srgbClr>
                </a:outerShdw>
              </a:effectLst>
            </a:endParaRPr>
          </a:p>
        </p:txBody>
      </p:sp>
      <p:sp>
        <p:nvSpPr>
          <p:cNvPr id="31" name="TextBox 30"/>
          <p:cNvSpPr txBox="1"/>
          <p:nvPr/>
        </p:nvSpPr>
        <p:spPr>
          <a:xfrm>
            <a:off x="1905000" y="2133600"/>
            <a:ext cx="5257800" cy="461665"/>
          </a:xfrm>
          <a:prstGeom prst="rect">
            <a:avLst/>
          </a:prstGeom>
          <a:noFill/>
        </p:spPr>
        <p:txBody>
          <a:bodyPr wrap="square" rtlCol="0">
            <a:spAutoFit/>
          </a:bodyPr>
          <a:lstStyle/>
          <a:p>
            <a:pPr algn="ctr"/>
            <a:r>
              <a:rPr lang="en-US" sz="2400" b="1" dirty="0" smtClean="0"/>
              <a:t>Before, during and after reading</a:t>
            </a:r>
            <a:endParaRPr lang="en-US" sz="2400" b="1" dirty="0"/>
          </a:p>
        </p:txBody>
      </p:sp>
      <p:sp>
        <p:nvSpPr>
          <p:cNvPr id="32" name="TextBox 31"/>
          <p:cNvSpPr txBox="1"/>
          <p:nvPr/>
        </p:nvSpPr>
        <p:spPr>
          <a:xfrm rot="825440">
            <a:off x="438517" y="3256809"/>
            <a:ext cx="4364042" cy="369332"/>
          </a:xfrm>
          <a:prstGeom prst="rect">
            <a:avLst/>
          </a:prstGeom>
          <a:noFill/>
        </p:spPr>
        <p:txBody>
          <a:bodyPr wrap="square" rtlCol="0">
            <a:spAutoFit/>
          </a:bodyPr>
          <a:lstStyle/>
          <a:p>
            <a:r>
              <a:rPr lang="en-US" dirty="0" smtClean="0"/>
              <a:t>To activate and build prior knowledge</a:t>
            </a:r>
            <a:endParaRPr lang="en-US" dirty="0"/>
          </a:p>
        </p:txBody>
      </p:sp>
      <p:sp>
        <p:nvSpPr>
          <p:cNvPr id="33" name="TextBox 32"/>
          <p:cNvSpPr txBox="1"/>
          <p:nvPr/>
        </p:nvSpPr>
        <p:spPr>
          <a:xfrm rot="20898165">
            <a:off x="5110399" y="3360865"/>
            <a:ext cx="3124200" cy="369332"/>
          </a:xfrm>
          <a:prstGeom prst="rect">
            <a:avLst/>
          </a:prstGeom>
          <a:noFill/>
        </p:spPr>
        <p:txBody>
          <a:bodyPr wrap="square" rtlCol="0">
            <a:spAutoFit/>
          </a:bodyPr>
          <a:lstStyle/>
          <a:p>
            <a:pPr algn="ctr"/>
            <a:r>
              <a:rPr lang="en-US" dirty="0" smtClean="0"/>
              <a:t>Previewing and predicting</a:t>
            </a:r>
            <a:endParaRPr lang="en-US" dirty="0"/>
          </a:p>
        </p:txBody>
      </p:sp>
      <p:sp>
        <p:nvSpPr>
          <p:cNvPr id="34" name="TextBox 33"/>
          <p:cNvSpPr txBox="1"/>
          <p:nvPr/>
        </p:nvSpPr>
        <p:spPr>
          <a:xfrm rot="20682617">
            <a:off x="-13336" y="4646624"/>
            <a:ext cx="3505200" cy="369332"/>
          </a:xfrm>
          <a:prstGeom prst="rect">
            <a:avLst/>
          </a:prstGeom>
          <a:noFill/>
        </p:spPr>
        <p:txBody>
          <a:bodyPr wrap="square" rtlCol="0">
            <a:spAutoFit/>
          </a:bodyPr>
          <a:lstStyle/>
          <a:p>
            <a:pPr algn="ctr"/>
            <a:r>
              <a:rPr lang="en-US" dirty="0" smtClean="0"/>
              <a:t>Monitoring</a:t>
            </a:r>
            <a:endParaRPr lang="en-US" dirty="0"/>
          </a:p>
        </p:txBody>
      </p:sp>
      <p:sp>
        <p:nvSpPr>
          <p:cNvPr id="35" name="TextBox 34"/>
          <p:cNvSpPr txBox="1"/>
          <p:nvPr/>
        </p:nvSpPr>
        <p:spPr>
          <a:xfrm rot="897488">
            <a:off x="6087597" y="4646436"/>
            <a:ext cx="1981200" cy="369332"/>
          </a:xfrm>
          <a:prstGeom prst="rect">
            <a:avLst/>
          </a:prstGeom>
          <a:noFill/>
        </p:spPr>
        <p:txBody>
          <a:bodyPr wrap="square" rtlCol="0">
            <a:spAutoFit/>
          </a:bodyPr>
          <a:lstStyle/>
          <a:p>
            <a:pPr algn="ctr"/>
            <a:r>
              <a:rPr lang="en-US" dirty="0" smtClean="0"/>
              <a:t>visualizing</a:t>
            </a:r>
            <a:endParaRPr lang="en-US" dirty="0"/>
          </a:p>
        </p:txBody>
      </p:sp>
      <p:sp>
        <p:nvSpPr>
          <p:cNvPr id="36" name="TextBox 35"/>
          <p:cNvSpPr txBox="1"/>
          <p:nvPr/>
        </p:nvSpPr>
        <p:spPr>
          <a:xfrm rot="21303289">
            <a:off x="2674693" y="5828603"/>
            <a:ext cx="4419600" cy="369332"/>
          </a:xfrm>
          <a:prstGeom prst="rect">
            <a:avLst/>
          </a:prstGeom>
          <a:noFill/>
        </p:spPr>
        <p:txBody>
          <a:bodyPr wrap="square" rtlCol="0">
            <a:spAutoFit/>
          </a:bodyPr>
          <a:lstStyle/>
          <a:p>
            <a:pPr algn="ctr"/>
            <a:r>
              <a:rPr lang="en-US" dirty="0" smtClean="0"/>
              <a:t>Connecting old and new understanding</a:t>
            </a:r>
            <a:endParaRPr lang="en-US" dirty="0"/>
          </a:p>
        </p:txBody>
      </p:sp>
      <p:pic>
        <p:nvPicPr>
          <p:cNvPr id="61442" name="Picture 2" descr="C:\Users\cmason\AppData\Local\Microsoft\Windows\Temporary Internet Files\Content.IE5\P5RTCIHI\MC900384218[1].wmf"/>
          <p:cNvPicPr>
            <a:picLocks noChangeAspect="1" noChangeArrowheads="1"/>
          </p:cNvPicPr>
          <p:nvPr/>
        </p:nvPicPr>
        <p:blipFill>
          <a:blip r:embed="rId3" cstate="print"/>
          <a:srcRect/>
          <a:stretch>
            <a:fillRect/>
          </a:stretch>
        </p:blipFill>
        <p:spPr bwMode="auto">
          <a:xfrm rot="21101008">
            <a:off x="2798692" y="3955832"/>
            <a:ext cx="2160274" cy="1977991"/>
          </a:xfrm>
          <a:prstGeom prst="rect">
            <a:avLst/>
          </a:prstGeom>
          <a:noFill/>
        </p:spPr>
      </p:pic>
      <p:pic>
        <p:nvPicPr>
          <p:cNvPr id="13" name="MS900069591[1].wav">
            <a:hlinkClick r:id="" action="ppaction://media"/>
          </p:cNvPr>
          <p:cNvPicPr>
            <a:picLocks noRot="1" noChangeAspect="1"/>
          </p:cNvPicPr>
          <p:nvPr>
            <a:wavAudioFile r:embed="rId1" name="MS900069591[1].wav"/>
          </p:nvPr>
        </p:nvPicPr>
        <p:blipFill>
          <a:blip r:embed="rId4" cstate="print"/>
          <a:stretch>
            <a:fillRect/>
          </a:stretch>
        </p:blipFill>
        <p:spPr>
          <a:xfrm>
            <a:off x="4343400" y="2743200"/>
            <a:ext cx="762000" cy="76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68"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124200" y="2667000"/>
            <a:ext cx="2743200" cy="121920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2" name="Slide Number Placeholder 1"/>
          <p:cNvSpPr>
            <a:spLocks noGrp="1"/>
          </p:cNvSpPr>
          <p:nvPr>
            <p:ph type="sldNum" sz="quarter" idx="12"/>
          </p:nvPr>
        </p:nvSpPr>
        <p:spPr/>
        <p:txBody>
          <a:bodyPr/>
          <a:lstStyle/>
          <a:p>
            <a:fld id="{7F9B5531-5451-42BB-BEC3-D6303F11B30A}" type="slidenum">
              <a:rPr lang="en-US" smtClean="0"/>
              <a:pPr/>
              <a:t>38</a:t>
            </a:fld>
            <a:endParaRPr lang="en-US" dirty="0"/>
          </a:p>
        </p:txBody>
      </p:sp>
      <p:sp>
        <p:nvSpPr>
          <p:cNvPr id="3" name="Rectangle 2"/>
          <p:cNvSpPr/>
          <p:nvPr/>
        </p:nvSpPr>
        <p:spPr>
          <a:xfrm>
            <a:off x="2286000" y="228600"/>
            <a:ext cx="1909370" cy="707886"/>
          </a:xfrm>
          <a:prstGeom prst="rect">
            <a:avLst/>
          </a:prstGeom>
        </p:spPr>
        <p:txBody>
          <a:bodyPr wrap="none">
            <a:spAutoFit/>
          </a:bodyPr>
          <a:lstStyle/>
          <a:p>
            <a:pPr algn="ctr"/>
            <a:r>
              <a:rPr lang="en-US" sz="4000" b="1" spc="100" dirty="0" smtClean="0">
                <a:ln w="18000">
                  <a:solidFill>
                    <a:srgbClr val="CC66FF"/>
                  </a:solidFill>
                  <a:prstDash val="solid"/>
                </a:ln>
                <a:solidFill>
                  <a:schemeClr val="tx1">
                    <a:lumMod val="95000"/>
                  </a:schemeClr>
                </a:solidFill>
                <a:effectLst>
                  <a:outerShdw blurRad="38100" dist="38100" dir="2700000" algn="tl">
                    <a:srgbClr val="000000">
                      <a:alpha val="43137"/>
                    </a:srgbClr>
                  </a:outerShdw>
                </a:effectLst>
              </a:rPr>
              <a:t>WORD</a:t>
            </a:r>
            <a:endParaRPr lang="en-US" sz="4000" b="1" spc="100" dirty="0">
              <a:ln w="18000">
                <a:solidFill>
                  <a:srgbClr val="CC66FF"/>
                </a:solidFill>
                <a:prstDash val="solid"/>
              </a:ln>
              <a:solidFill>
                <a:schemeClr val="tx1">
                  <a:lumMod val="95000"/>
                </a:schemeClr>
              </a:solidFill>
              <a:effectLst>
                <a:outerShdw blurRad="38100" dist="38100" dir="2700000" algn="tl">
                  <a:srgbClr val="000000">
                    <a:alpha val="43137"/>
                  </a:srgbClr>
                </a:outerShdw>
              </a:effectLst>
            </a:endParaRPr>
          </a:p>
        </p:txBody>
      </p:sp>
      <p:sp>
        <p:nvSpPr>
          <p:cNvPr id="4" name="Rectangle 3"/>
          <p:cNvSpPr/>
          <p:nvPr/>
        </p:nvSpPr>
        <p:spPr>
          <a:xfrm>
            <a:off x="4114800" y="228600"/>
            <a:ext cx="2198422" cy="707886"/>
          </a:xfrm>
          <a:prstGeom prst="rect">
            <a:avLst/>
          </a:prstGeom>
        </p:spPr>
        <p:txBody>
          <a:bodyPr wrap="none">
            <a:spAutoFit/>
          </a:bodyPr>
          <a:lstStyle/>
          <a:p>
            <a:pPr algn="ctr"/>
            <a:r>
              <a:rPr lang="en-US" sz="4000" b="1" spc="100" dirty="0" smtClean="0">
                <a:ln w="18000">
                  <a:solidFill>
                    <a:srgbClr val="CC66FF"/>
                  </a:solidFill>
                  <a:prstDash val="solid"/>
                </a:ln>
                <a:solidFill>
                  <a:schemeClr val="tx1">
                    <a:lumMod val="95000"/>
                  </a:schemeClr>
                </a:solidFill>
                <a:effectLst>
                  <a:outerShdw blurRad="38100" dist="38100" dir="2700000" algn="tl">
                    <a:srgbClr val="000000">
                      <a:alpha val="43137"/>
                    </a:srgbClr>
                  </a:outerShdw>
                </a:effectLst>
              </a:rPr>
              <a:t>SPLASH</a:t>
            </a:r>
            <a:endParaRPr lang="en-US" sz="4000" b="1" spc="100" dirty="0">
              <a:ln w="18000">
                <a:solidFill>
                  <a:srgbClr val="CC66FF"/>
                </a:solidFill>
                <a:prstDash val="solid"/>
              </a:ln>
              <a:solidFill>
                <a:schemeClr val="tx1">
                  <a:lumMod val="95000"/>
                </a:schemeClr>
              </a:solidFill>
              <a:effectLst>
                <a:outerShdw blurRad="38100" dist="38100" dir="2700000" algn="tl">
                  <a:srgbClr val="000000">
                    <a:alpha val="43137"/>
                  </a:srgbClr>
                </a:outerShdw>
              </a:effectLst>
            </a:endParaRPr>
          </a:p>
        </p:txBody>
      </p:sp>
      <p:sp>
        <p:nvSpPr>
          <p:cNvPr id="5" name="TextBox 4"/>
          <p:cNvSpPr txBox="1"/>
          <p:nvPr/>
        </p:nvSpPr>
        <p:spPr>
          <a:xfrm>
            <a:off x="2819400" y="2895600"/>
            <a:ext cx="3429000" cy="830997"/>
          </a:xfrm>
          <a:prstGeom prst="rect">
            <a:avLst/>
          </a:prstGeom>
          <a:noFill/>
        </p:spPr>
        <p:txBody>
          <a:bodyPr wrap="square" rtlCol="0">
            <a:spAutoFit/>
          </a:bodyPr>
          <a:lstStyle/>
          <a:p>
            <a:pPr algn="ctr"/>
            <a:r>
              <a:rPr lang="en-US" sz="2400" b="1" dirty="0" smtClean="0">
                <a:solidFill>
                  <a:schemeClr val="bg1"/>
                </a:solidFill>
              </a:rPr>
              <a:t>CHEMICAL</a:t>
            </a:r>
          </a:p>
          <a:p>
            <a:pPr algn="ctr"/>
            <a:r>
              <a:rPr lang="en-US" sz="2400" b="1" dirty="0" smtClean="0">
                <a:solidFill>
                  <a:schemeClr val="bg1"/>
                </a:solidFill>
              </a:rPr>
              <a:t> REACTIONS</a:t>
            </a:r>
            <a:endParaRPr lang="en-US" sz="2400" b="1" dirty="0">
              <a:solidFill>
                <a:schemeClr val="bg1"/>
              </a:solidFill>
            </a:endParaRPr>
          </a:p>
        </p:txBody>
      </p:sp>
      <p:cxnSp>
        <p:nvCxnSpPr>
          <p:cNvPr id="7" name="Straight Arrow Connector 6"/>
          <p:cNvCxnSpPr/>
          <p:nvPr/>
        </p:nvCxnSpPr>
        <p:spPr>
          <a:xfrm rot="10800000" flipV="1">
            <a:off x="6019800" y="2286000"/>
            <a:ext cx="1143000" cy="760412"/>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6172200" y="1066800"/>
            <a:ext cx="23622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solidFill>
                  <a:schemeClr val="bg1"/>
                </a:solidFill>
              </a:rPr>
              <a:t>Identify your major concept or focus word from a reading selection.</a:t>
            </a:r>
            <a:endParaRPr lang="en-US" dirty="0">
              <a:solidFill>
                <a:schemeClr val="bg1"/>
              </a:solidFill>
            </a:endParaRPr>
          </a:p>
        </p:txBody>
      </p:sp>
      <p:sp>
        <p:nvSpPr>
          <p:cNvPr id="14" name="TextBox 13"/>
          <p:cNvSpPr txBox="1"/>
          <p:nvPr/>
        </p:nvSpPr>
        <p:spPr>
          <a:xfrm>
            <a:off x="2286000" y="5181600"/>
            <a:ext cx="4419600" cy="36933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smtClean="0">
                <a:solidFill>
                  <a:schemeClr val="bg1"/>
                </a:solidFill>
              </a:rPr>
              <a:t>This word should be centered on the page.</a:t>
            </a:r>
            <a:endParaRPr lang="en-US" dirty="0">
              <a:solidFill>
                <a:schemeClr val="bg1"/>
              </a:solidFill>
            </a:endParaRPr>
          </a:p>
        </p:txBody>
      </p:sp>
      <p:sp>
        <p:nvSpPr>
          <p:cNvPr id="15" name="Frame 14"/>
          <p:cNvSpPr/>
          <p:nvPr/>
        </p:nvSpPr>
        <p:spPr>
          <a:xfrm>
            <a:off x="2057400" y="4953000"/>
            <a:ext cx="4876800" cy="838200"/>
          </a:xfrm>
          <a:prstGeom prst="fram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solidFill>
                <a:schemeClr val="tx1"/>
              </a:solidFill>
            </a:endParaRPr>
          </a:p>
        </p:txBody>
      </p:sp>
      <p:cxnSp>
        <p:nvCxnSpPr>
          <p:cNvPr id="17" name="Straight Arrow Connector 16"/>
          <p:cNvCxnSpPr/>
          <p:nvPr/>
        </p:nvCxnSpPr>
        <p:spPr>
          <a:xfrm rot="5400000" flipH="1" flipV="1">
            <a:off x="3009900" y="4152900"/>
            <a:ext cx="838200" cy="76200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6200000" flipV="1">
            <a:off x="5029200" y="4191000"/>
            <a:ext cx="838200" cy="68580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362200" y="5105400"/>
            <a:ext cx="4419600" cy="132343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b="1" dirty="0" smtClean="0">
                <a:solidFill>
                  <a:schemeClr val="bg1"/>
                </a:solidFill>
              </a:rPr>
              <a:t>Then identify key terms or vocabulary from the reading and randomly place them around the main concept.</a:t>
            </a:r>
            <a:endParaRPr lang="en-US" sz="2000" b="1" dirty="0">
              <a:solidFill>
                <a:schemeClr val="bg1"/>
              </a:solidFill>
            </a:endParaRPr>
          </a:p>
        </p:txBody>
      </p:sp>
      <p:sp>
        <p:nvSpPr>
          <p:cNvPr id="23" name="Rounded Rectangle 22"/>
          <p:cNvSpPr/>
          <p:nvPr/>
        </p:nvSpPr>
        <p:spPr>
          <a:xfrm rot="21002038">
            <a:off x="3186698" y="2259393"/>
            <a:ext cx="2317444" cy="10668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p:sp>
        <p:nvSpPr>
          <p:cNvPr id="2" name="Slide Number Placeholder 1"/>
          <p:cNvSpPr>
            <a:spLocks noGrp="1"/>
          </p:cNvSpPr>
          <p:nvPr>
            <p:ph type="sldNum" sz="quarter" idx="12"/>
          </p:nvPr>
        </p:nvSpPr>
        <p:spPr/>
        <p:txBody>
          <a:bodyPr/>
          <a:lstStyle/>
          <a:p>
            <a:fld id="{7F9B5531-5451-42BB-BEC3-D6303F11B30A}" type="slidenum">
              <a:rPr lang="en-US" smtClean="0"/>
              <a:pPr/>
              <a:t>39</a:t>
            </a:fld>
            <a:endParaRPr lang="en-US" dirty="0"/>
          </a:p>
        </p:txBody>
      </p:sp>
      <p:sp>
        <p:nvSpPr>
          <p:cNvPr id="5" name="Slide Number Placeholder 1"/>
          <p:cNvSpPr txBox="1">
            <a:spLocks/>
          </p:cNvSpPr>
          <p:nvPr/>
        </p:nvSpPr>
        <p:spPr>
          <a:xfrm>
            <a:off x="8410575" y="6181531"/>
            <a:ext cx="609600" cy="457200"/>
          </a:xfrm>
          <a:prstGeom prst="rect">
            <a:avLst/>
          </a:prstGeom>
          <a:noFill/>
        </p:spPr>
        <p:txBody>
          <a:bodyPr vert="horz"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7F9B5531-5451-42BB-BEC3-D6303F11B30A}" type="slidenum">
              <a:rPr kumimoji="0" lang="en-US" sz="1600" b="0"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39</a:t>
            </a:fld>
            <a:endParaRPr kumimoji="0" lang="en-US" sz="1600" b="0" i="0" u="none" strike="noStrike" kern="1200" cap="none" spc="0" normalizeH="0" baseline="0" noProof="0" dirty="0">
              <a:ln>
                <a:noFill/>
              </a:ln>
              <a:solidFill>
                <a:schemeClr val="tx2"/>
              </a:solidFill>
              <a:effectLst/>
              <a:uLnTx/>
              <a:uFillTx/>
              <a:latin typeface="+mn-lt"/>
              <a:ea typeface="+mn-ea"/>
              <a:cs typeface="+mn-cs"/>
            </a:endParaRPr>
          </a:p>
        </p:txBody>
      </p:sp>
      <p:sp>
        <p:nvSpPr>
          <p:cNvPr id="6" name="Rectangle 5"/>
          <p:cNvSpPr/>
          <p:nvPr/>
        </p:nvSpPr>
        <p:spPr>
          <a:xfrm>
            <a:off x="2286000" y="228600"/>
            <a:ext cx="1909370" cy="707886"/>
          </a:xfrm>
          <a:prstGeom prst="rect">
            <a:avLst/>
          </a:prstGeom>
        </p:spPr>
        <p:txBody>
          <a:bodyPr wrap="none">
            <a:spAutoFit/>
          </a:bodyPr>
          <a:lstStyle/>
          <a:p>
            <a:pPr algn="ctr"/>
            <a:r>
              <a:rPr lang="en-US" sz="4000" b="1" spc="100" dirty="0" smtClean="0">
                <a:ln w="18000">
                  <a:solidFill>
                    <a:srgbClr val="CC66FF"/>
                  </a:solidFill>
                  <a:prstDash val="solid"/>
                </a:ln>
                <a:solidFill>
                  <a:schemeClr val="tx1">
                    <a:lumMod val="95000"/>
                  </a:schemeClr>
                </a:solidFill>
                <a:effectLst>
                  <a:outerShdw blurRad="38100" dist="38100" dir="2700000" algn="tl">
                    <a:srgbClr val="000000">
                      <a:alpha val="43137"/>
                    </a:srgbClr>
                  </a:outerShdw>
                </a:effectLst>
              </a:rPr>
              <a:t>WORD</a:t>
            </a:r>
            <a:endParaRPr lang="en-US" sz="4000" b="1" spc="100" dirty="0">
              <a:ln w="18000">
                <a:solidFill>
                  <a:srgbClr val="CC66FF"/>
                </a:solidFill>
                <a:prstDash val="solid"/>
              </a:ln>
              <a:solidFill>
                <a:schemeClr val="tx1">
                  <a:lumMod val="95000"/>
                </a:schemeClr>
              </a:solidFill>
              <a:effectLst>
                <a:outerShdw blurRad="38100" dist="38100" dir="2700000" algn="tl">
                  <a:srgbClr val="000000">
                    <a:alpha val="43137"/>
                  </a:srgbClr>
                </a:outerShdw>
              </a:effectLst>
            </a:endParaRPr>
          </a:p>
        </p:txBody>
      </p:sp>
      <p:sp>
        <p:nvSpPr>
          <p:cNvPr id="7" name="Rectangle 6"/>
          <p:cNvSpPr/>
          <p:nvPr/>
        </p:nvSpPr>
        <p:spPr>
          <a:xfrm>
            <a:off x="4114800" y="228600"/>
            <a:ext cx="2198422" cy="707886"/>
          </a:xfrm>
          <a:prstGeom prst="rect">
            <a:avLst/>
          </a:prstGeom>
        </p:spPr>
        <p:txBody>
          <a:bodyPr wrap="none">
            <a:spAutoFit/>
          </a:bodyPr>
          <a:lstStyle/>
          <a:p>
            <a:pPr algn="ctr"/>
            <a:r>
              <a:rPr lang="en-US" sz="4000" b="1" spc="100" dirty="0" smtClean="0">
                <a:ln w="18000">
                  <a:solidFill>
                    <a:srgbClr val="CC66FF"/>
                  </a:solidFill>
                  <a:prstDash val="solid"/>
                </a:ln>
                <a:solidFill>
                  <a:schemeClr val="tx1">
                    <a:lumMod val="95000"/>
                  </a:schemeClr>
                </a:solidFill>
                <a:effectLst>
                  <a:outerShdw blurRad="38100" dist="38100" dir="2700000" algn="tl">
                    <a:srgbClr val="000000">
                      <a:alpha val="43137"/>
                    </a:srgbClr>
                  </a:outerShdw>
                </a:effectLst>
              </a:rPr>
              <a:t>SPLASH</a:t>
            </a:r>
            <a:endParaRPr lang="en-US" sz="4000" b="1" spc="100" dirty="0">
              <a:ln w="18000">
                <a:solidFill>
                  <a:srgbClr val="CC66FF"/>
                </a:solidFill>
                <a:prstDash val="solid"/>
              </a:ln>
              <a:solidFill>
                <a:schemeClr val="tx1">
                  <a:lumMod val="95000"/>
                </a:schemeClr>
              </a:solidFill>
              <a:effectLst>
                <a:outerShdw blurRad="38100" dist="38100" dir="2700000" algn="tl">
                  <a:srgbClr val="000000">
                    <a:alpha val="43137"/>
                  </a:srgbClr>
                </a:outerShdw>
              </a:effectLst>
            </a:endParaRPr>
          </a:p>
        </p:txBody>
      </p:sp>
      <p:sp>
        <p:nvSpPr>
          <p:cNvPr id="8" name="TextBox 7"/>
          <p:cNvSpPr txBox="1"/>
          <p:nvPr/>
        </p:nvSpPr>
        <p:spPr>
          <a:xfrm rot="20997852">
            <a:off x="2577165" y="2304697"/>
            <a:ext cx="3429000" cy="954107"/>
          </a:xfrm>
          <a:prstGeom prst="rect">
            <a:avLst/>
          </a:prstGeom>
          <a:noFill/>
        </p:spPr>
        <p:txBody>
          <a:bodyPr wrap="square" rtlCol="0">
            <a:spAutoFit/>
          </a:bodyPr>
          <a:lstStyle/>
          <a:p>
            <a:pPr algn="ctr"/>
            <a:r>
              <a:rPr lang="en-US" sz="2800" b="1" dirty="0" smtClean="0">
                <a:ln>
                  <a:solidFill>
                    <a:schemeClr val="bg1">
                      <a:lumMod val="50000"/>
                      <a:lumOff val="50000"/>
                    </a:schemeClr>
                  </a:solidFill>
                </a:ln>
              </a:rPr>
              <a:t>CHEMICAL</a:t>
            </a:r>
          </a:p>
          <a:p>
            <a:pPr algn="ctr"/>
            <a:r>
              <a:rPr lang="en-US" sz="2800" b="1" dirty="0" smtClean="0">
                <a:ln>
                  <a:solidFill>
                    <a:schemeClr val="bg1">
                      <a:lumMod val="50000"/>
                      <a:lumOff val="50000"/>
                    </a:schemeClr>
                  </a:solidFill>
                </a:ln>
              </a:rPr>
              <a:t> REACTIONS</a:t>
            </a:r>
            <a:endParaRPr lang="en-US" sz="2800" b="1" dirty="0">
              <a:ln>
                <a:solidFill>
                  <a:schemeClr val="bg1">
                    <a:lumMod val="50000"/>
                    <a:lumOff val="50000"/>
                  </a:schemeClr>
                </a:solidFill>
              </a:ln>
            </a:endParaRPr>
          </a:p>
        </p:txBody>
      </p:sp>
      <p:sp>
        <p:nvSpPr>
          <p:cNvPr id="12" name="Frame 11"/>
          <p:cNvSpPr/>
          <p:nvPr/>
        </p:nvSpPr>
        <p:spPr>
          <a:xfrm>
            <a:off x="2133600" y="4876800"/>
            <a:ext cx="4876800" cy="1752600"/>
          </a:xfrm>
          <a:prstGeom prst="fram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solidFill>
                <a:schemeClr val="tx1"/>
              </a:solidFill>
            </a:endParaRPr>
          </a:p>
        </p:txBody>
      </p:sp>
      <p:sp>
        <p:nvSpPr>
          <p:cNvPr id="15" name="TextBox 14"/>
          <p:cNvSpPr txBox="1"/>
          <p:nvPr/>
        </p:nvSpPr>
        <p:spPr>
          <a:xfrm rot="21121371">
            <a:off x="23770" y="939242"/>
            <a:ext cx="2590800" cy="523220"/>
          </a:xfrm>
          <a:prstGeom prst="rect">
            <a:avLst/>
          </a:prstGeom>
          <a:noFill/>
        </p:spPr>
        <p:txBody>
          <a:bodyPr wrap="square" rtlCol="0">
            <a:spAutoFit/>
          </a:bodyPr>
          <a:lstStyle/>
          <a:p>
            <a:pPr algn="ctr"/>
            <a:r>
              <a:rPr lang="en-US" sz="2800" dirty="0" smtClean="0"/>
              <a:t>product</a:t>
            </a:r>
            <a:endParaRPr lang="en-US" sz="2800" dirty="0"/>
          </a:p>
        </p:txBody>
      </p:sp>
      <p:sp>
        <p:nvSpPr>
          <p:cNvPr id="16" name="Rectangle 15"/>
          <p:cNvSpPr/>
          <p:nvPr/>
        </p:nvSpPr>
        <p:spPr>
          <a:xfrm rot="845011">
            <a:off x="6594320" y="1129471"/>
            <a:ext cx="1461810" cy="523220"/>
          </a:xfrm>
          <a:prstGeom prst="rect">
            <a:avLst/>
          </a:prstGeom>
        </p:spPr>
        <p:txBody>
          <a:bodyPr wrap="none">
            <a:spAutoFit/>
          </a:bodyPr>
          <a:lstStyle/>
          <a:p>
            <a:pPr algn="ctr"/>
            <a:r>
              <a:rPr lang="en-US" sz="2800" dirty="0" smtClean="0"/>
              <a:t>reactant</a:t>
            </a:r>
            <a:endParaRPr lang="en-US" sz="2800" dirty="0"/>
          </a:p>
        </p:txBody>
      </p:sp>
      <p:sp>
        <p:nvSpPr>
          <p:cNvPr id="17" name="Rectangle 16"/>
          <p:cNvSpPr/>
          <p:nvPr/>
        </p:nvSpPr>
        <p:spPr>
          <a:xfrm rot="1486364">
            <a:off x="441657" y="3704074"/>
            <a:ext cx="1064138" cy="523220"/>
          </a:xfrm>
          <a:prstGeom prst="rect">
            <a:avLst/>
          </a:prstGeom>
        </p:spPr>
        <p:txBody>
          <a:bodyPr wrap="none">
            <a:spAutoFit/>
          </a:bodyPr>
          <a:lstStyle/>
          <a:p>
            <a:pPr algn="ctr"/>
            <a:r>
              <a:rPr lang="en-US" sz="2800" dirty="0" smtClean="0"/>
              <a:t>decay</a:t>
            </a:r>
            <a:endParaRPr lang="en-US" sz="2800" dirty="0"/>
          </a:p>
        </p:txBody>
      </p:sp>
      <p:sp>
        <p:nvSpPr>
          <p:cNvPr id="18" name="Rectangle 17"/>
          <p:cNvSpPr/>
          <p:nvPr/>
        </p:nvSpPr>
        <p:spPr>
          <a:xfrm rot="19546641">
            <a:off x="878715" y="2282225"/>
            <a:ext cx="1231556" cy="523220"/>
          </a:xfrm>
          <a:prstGeom prst="rect">
            <a:avLst/>
          </a:prstGeom>
        </p:spPr>
        <p:txBody>
          <a:bodyPr wrap="none">
            <a:spAutoFit/>
          </a:bodyPr>
          <a:lstStyle/>
          <a:p>
            <a:pPr algn="ctr"/>
            <a:r>
              <a:rPr lang="en-US" sz="2800" dirty="0" smtClean="0"/>
              <a:t>energy</a:t>
            </a:r>
            <a:endParaRPr lang="en-US" sz="2800" dirty="0"/>
          </a:p>
        </p:txBody>
      </p:sp>
      <p:sp>
        <p:nvSpPr>
          <p:cNvPr id="19" name="Rectangle 18"/>
          <p:cNvSpPr/>
          <p:nvPr/>
        </p:nvSpPr>
        <p:spPr>
          <a:xfrm rot="20832435">
            <a:off x="5289647" y="3731337"/>
            <a:ext cx="2101217" cy="523220"/>
          </a:xfrm>
          <a:prstGeom prst="rect">
            <a:avLst/>
          </a:prstGeom>
        </p:spPr>
        <p:txBody>
          <a:bodyPr wrap="none">
            <a:spAutoFit/>
          </a:bodyPr>
          <a:lstStyle/>
          <a:p>
            <a:pPr algn="ctr"/>
            <a:r>
              <a:rPr lang="en-US" sz="2800" dirty="0" smtClean="0"/>
              <a:t>temperature</a:t>
            </a:r>
            <a:endParaRPr lang="en-US" sz="2800" dirty="0"/>
          </a:p>
        </p:txBody>
      </p:sp>
      <p:sp>
        <p:nvSpPr>
          <p:cNvPr id="20" name="Rectangle 19"/>
          <p:cNvSpPr/>
          <p:nvPr/>
        </p:nvSpPr>
        <p:spPr>
          <a:xfrm>
            <a:off x="7239000" y="4876800"/>
            <a:ext cx="1670650" cy="954107"/>
          </a:xfrm>
          <a:prstGeom prst="rect">
            <a:avLst/>
          </a:prstGeom>
        </p:spPr>
        <p:txBody>
          <a:bodyPr wrap="none">
            <a:spAutoFit/>
          </a:bodyPr>
          <a:lstStyle/>
          <a:p>
            <a:pPr algn="ctr"/>
            <a:r>
              <a:rPr lang="en-US" sz="2800" dirty="0" smtClean="0"/>
              <a:t>chemical </a:t>
            </a:r>
          </a:p>
          <a:p>
            <a:pPr algn="ctr"/>
            <a:r>
              <a:rPr lang="en-US" sz="2800" dirty="0" smtClean="0"/>
              <a:t>energy</a:t>
            </a:r>
            <a:endParaRPr lang="en-US" sz="2800" dirty="0"/>
          </a:p>
        </p:txBody>
      </p:sp>
      <p:sp>
        <p:nvSpPr>
          <p:cNvPr id="21" name="Rectangle 20"/>
          <p:cNvSpPr/>
          <p:nvPr/>
        </p:nvSpPr>
        <p:spPr>
          <a:xfrm rot="20036860">
            <a:off x="537225" y="5000951"/>
            <a:ext cx="686406" cy="523220"/>
          </a:xfrm>
          <a:prstGeom prst="rect">
            <a:avLst/>
          </a:prstGeom>
        </p:spPr>
        <p:txBody>
          <a:bodyPr wrap="none">
            <a:spAutoFit/>
          </a:bodyPr>
          <a:lstStyle/>
          <a:p>
            <a:pPr algn="ctr"/>
            <a:r>
              <a:rPr lang="en-US" sz="2800" dirty="0" smtClean="0"/>
              <a:t>gas</a:t>
            </a:r>
            <a:endParaRPr lang="en-US" dirty="0"/>
          </a:p>
        </p:txBody>
      </p:sp>
      <p:sp>
        <p:nvSpPr>
          <p:cNvPr id="22" name="Rectangle 21"/>
          <p:cNvSpPr/>
          <p:nvPr/>
        </p:nvSpPr>
        <p:spPr>
          <a:xfrm rot="21412249">
            <a:off x="3835083" y="948765"/>
            <a:ext cx="1285160" cy="954107"/>
          </a:xfrm>
          <a:prstGeom prst="rect">
            <a:avLst/>
          </a:prstGeom>
        </p:spPr>
        <p:txBody>
          <a:bodyPr wrap="none">
            <a:spAutoFit/>
          </a:bodyPr>
          <a:lstStyle/>
          <a:p>
            <a:pPr algn="ctr"/>
            <a:r>
              <a:rPr lang="en-US" sz="2800" dirty="0" smtClean="0"/>
              <a:t>color </a:t>
            </a:r>
          </a:p>
          <a:p>
            <a:pPr algn="ctr"/>
            <a:r>
              <a:rPr lang="en-US" sz="2800" dirty="0" smtClean="0"/>
              <a:t>change</a:t>
            </a:r>
            <a:endParaRPr lang="en-US" sz="2800" dirty="0"/>
          </a:p>
        </p:txBody>
      </p:sp>
      <p:sp>
        <p:nvSpPr>
          <p:cNvPr id="24" name="Rectangle 23"/>
          <p:cNvSpPr/>
          <p:nvPr/>
        </p:nvSpPr>
        <p:spPr>
          <a:xfrm rot="1116645">
            <a:off x="2073675" y="3616427"/>
            <a:ext cx="2286000" cy="954107"/>
          </a:xfrm>
          <a:prstGeom prst="rect">
            <a:avLst/>
          </a:prstGeom>
        </p:spPr>
        <p:txBody>
          <a:bodyPr wrap="square">
            <a:spAutoFit/>
          </a:bodyPr>
          <a:lstStyle/>
          <a:p>
            <a:pPr algn="ctr"/>
            <a:r>
              <a:rPr lang="en-US" sz="2800" dirty="0" smtClean="0"/>
              <a:t>endothermic</a:t>
            </a:r>
          </a:p>
          <a:p>
            <a:pPr algn="ctr"/>
            <a:r>
              <a:rPr lang="en-US" sz="2800" dirty="0" smtClean="0"/>
              <a:t>reaction</a:t>
            </a:r>
            <a:endParaRPr lang="en-US" sz="2800" dirty="0"/>
          </a:p>
        </p:txBody>
      </p:sp>
      <p:sp>
        <p:nvSpPr>
          <p:cNvPr id="25" name="Rectangle 24"/>
          <p:cNvSpPr/>
          <p:nvPr/>
        </p:nvSpPr>
        <p:spPr>
          <a:xfrm>
            <a:off x="6400800" y="2286000"/>
            <a:ext cx="1935979" cy="954107"/>
          </a:xfrm>
          <a:prstGeom prst="rect">
            <a:avLst/>
          </a:prstGeom>
        </p:spPr>
        <p:txBody>
          <a:bodyPr wrap="none">
            <a:spAutoFit/>
          </a:bodyPr>
          <a:lstStyle/>
          <a:p>
            <a:pPr algn="ctr"/>
            <a:r>
              <a:rPr lang="en-US" sz="2800" dirty="0" smtClean="0"/>
              <a:t>exothermic</a:t>
            </a:r>
          </a:p>
          <a:p>
            <a:pPr algn="ctr"/>
            <a:r>
              <a:rPr lang="en-US" sz="2800" dirty="0" smtClean="0"/>
              <a:t> reaction</a:t>
            </a:r>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4</a:t>
            </a:fld>
            <a:endParaRPr lang="en-US" dirty="0"/>
          </a:p>
        </p:txBody>
      </p:sp>
      <p:sp>
        <p:nvSpPr>
          <p:cNvPr id="3" name="Title 2"/>
          <p:cNvSpPr>
            <a:spLocks noGrp="1"/>
          </p:cNvSpPr>
          <p:nvPr>
            <p:ph type="title"/>
          </p:nvPr>
        </p:nvSpPr>
        <p:spPr>
          <a:xfrm>
            <a:off x="228600" y="228600"/>
            <a:ext cx="8915400" cy="990600"/>
          </a:xfrm>
        </p:spPr>
        <p:txBody>
          <a:bodyPr>
            <a:prstTxWarp prst="textPlain">
              <a:avLst/>
            </a:prstTxWarp>
            <a:noAutofit/>
          </a:bodyPr>
          <a:lstStyle/>
          <a:p>
            <a:r>
              <a:rPr lang="en-US" sz="1200" b="1" dirty="0" smtClean="0">
                <a:ln w="3200">
                  <a:solidFill>
                    <a:schemeClr val="tx1">
                      <a:alpha val="25000"/>
                    </a:schemeClr>
                  </a:solidFill>
                  <a:prstDash val="solid"/>
                  <a:round/>
                </a:ln>
                <a:solidFill>
                  <a:schemeClr val="tx1"/>
                </a:solidFill>
              </a:rPr>
              <a:t>Example of quick write w/additional lines</a:t>
            </a:r>
            <a:endParaRPr lang="en-US" sz="1200" b="1" dirty="0">
              <a:ln w="3200">
                <a:solidFill>
                  <a:schemeClr val="tx1">
                    <a:alpha val="25000"/>
                  </a:schemeClr>
                </a:solidFill>
                <a:prstDash val="solid"/>
                <a:round/>
              </a:ln>
              <a:solidFill>
                <a:schemeClr val="tx1"/>
              </a:solidFill>
            </a:endParaRPr>
          </a:p>
        </p:txBody>
      </p:sp>
      <p:sp>
        <p:nvSpPr>
          <p:cNvPr id="4" name="TextBox 3"/>
          <p:cNvSpPr txBox="1"/>
          <p:nvPr/>
        </p:nvSpPr>
        <p:spPr>
          <a:xfrm>
            <a:off x="152400" y="1219200"/>
            <a:ext cx="8763000" cy="5262979"/>
          </a:xfrm>
          <a:prstGeom prst="rect">
            <a:avLst/>
          </a:prstGeom>
          <a:noFill/>
        </p:spPr>
        <p:txBody>
          <a:bodyPr wrap="square" rtlCol="0">
            <a:spAutoFit/>
          </a:bodyPr>
          <a:lstStyle/>
          <a:p>
            <a:pPr algn="ctr"/>
            <a:r>
              <a:rPr lang="en-US" sz="2400" b="1" dirty="0" smtClean="0">
                <a:effectLst>
                  <a:outerShdw blurRad="38100" dist="38100" dir="2700000" algn="tl">
                    <a:srgbClr val="000000">
                      <a:alpha val="43137"/>
                    </a:srgbClr>
                  </a:outerShdw>
                </a:effectLst>
              </a:rPr>
              <a:t>To be content area literate in my class means that all students are able to read, write, speak and listen while using the 7 reading comprehension strategies more effectively as a result.  These skills in turn will allow them to navigate their  way through all types of texts.  They will then be able to question, connect and synthesize the information they are reading and assess it accordingly.  Being technologically literate is also a must.  Students today must also be able to acquire, validate, interpret and disseminate information they find on the web, or anywhere else,  as being real and acceptable.  These skills and strategies are learned over  years and with  a great deal of practice.  However, no one can become content  area literate without the constant  modeling of all of these  skills.  </a:t>
            </a:r>
            <a:endParaRPr lang="en-US" sz="24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40</a:t>
            </a:fld>
            <a:endParaRPr lang="en-US" dirty="0"/>
          </a:p>
        </p:txBody>
      </p:sp>
      <p:sp>
        <p:nvSpPr>
          <p:cNvPr id="3" name="Rectangle 2"/>
          <p:cNvSpPr/>
          <p:nvPr/>
        </p:nvSpPr>
        <p:spPr>
          <a:xfrm>
            <a:off x="2438400" y="228600"/>
            <a:ext cx="4572000" cy="1200329"/>
          </a:xfrm>
          <a:prstGeom prst="rect">
            <a:avLst/>
          </a:prstGeom>
        </p:spPr>
        <p:txBody>
          <a:bodyPr>
            <a:spAutoFit/>
          </a:bodyPr>
          <a:lstStyle/>
          <a:p>
            <a:pPr algn="ctr"/>
            <a:r>
              <a:rPr lang="en-US" sz="3600" b="1" dirty="0" smtClean="0">
                <a:ln>
                  <a:solidFill>
                    <a:schemeClr val="bg1">
                      <a:lumMod val="95000"/>
                      <a:lumOff val="5000"/>
                    </a:schemeClr>
                  </a:solidFill>
                </a:ln>
                <a:solidFill>
                  <a:srgbClr val="CC66FF"/>
                </a:solidFill>
                <a:effectLst>
                  <a:outerShdw blurRad="38100" dist="38100" dir="2700000" algn="tl">
                    <a:srgbClr val="000000">
                      <a:alpha val="43137"/>
                    </a:srgbClr>
                  </a:outerShdw>
                </a:effectLst>
              </a:rPr>
              <a:t>Word Splash</a:t>
            </a:r>
          </a:p>
          <a:p>
            <a:pPr algn="ctr"/>
            <a:r>
              <a:rPr lang="en-US" sz="3600" b="1" dirty="0" smtClean="0">
                <a:ln>
                  <a:solidFill>
                    <a:schemeClr val="bg1">
                      <a:lumMod val="95000"/>
                      <a:lumOff val="5000"/>
                    </a:schemeClr>
                  </a:solidFill>
                </a:ln>
                <a:solidFill>
                  <a:srgbClr val="CC66FF"/>
                </a:solidFill>
                <a:effectLst>
                  <a:outerShdw blurRad="38100" dist="38100" dir="2700000" algn="tl">
                    <a:srgbClr val="000000">
                      <a:alpha val="43137"/>
                    </a:srgbClr>
                  </a:outerShdw>
                </a:effectLst>
              </a:rPr>
              <a:t>You try it!</a:t>
            </a:r>
            <a:endParaRPr lang="en-US" sz="3600" b="1" dirty="0">
              <a:ln>
                <a:solidFill>
                  <a:schemeClr val="bg1">
                    <a:lumMod val="95000"/>
                    <a:lumOff val="5000"/>
                  </a:schemeClr>
                </a:solidFill>
              </a:ln>
              <a:solidFill>
                <a:srgbClr val="CC66FF"/>
              </a:solidFill>
              <a:effectLst>
                <a:outerShdw blurRad="38100" dist="38100" dir="2700000" algn="tl">
                  <a:srgbClr val="000000">
                    <a:alpha val="43137"/>
                  </a:srgbClr>
                </a:outerShdw>
              </a:effectLst>
            </a:endParaRPr>
          </a:p>
        </p:txBody>
      </p:sp>
      <p:sp>
        <p:nvSpPr>
          <p:cNvPr id="4" name="Rectangle 3"/>
          <p:cNvSpPr/>
          <p:nvPr/>
        </p:nvSpPr>
        <p:spPr>
          <a:xfrm>
            <a:off x="609600" y="1828800"/>
            <a:ext cx="8305800" cy="3785652"/>
          </a:xfrm>
          <a:prstGeom prst="rect">
            <a:avLst/>
          </a:prstGeom>
        </p:spPr>
        <p:txBody>
          <a:bodyPr wrap="square">
            <a:spAutoFit/>
          </a:bodyPr>
          <a:lstStyle/>
          <a:p>
            <a:pPr algn="ctr"/>
            <a:r>
              <a:rPr lang="en-US" sz="4000" b="1" dirty="0" smtClean="0">
                <a:effectLst>
                  <a:outerShdw blurRad="38100" dist="38100" dir="2700000" algn="tl">
                    <a:srgbClr val="000000">
                      <a:alpha val="43137"/>
                    </a:srgbClr>
                  </a:outerShdw>
                </a:effectLst>
              </a:rPr>
              <a:t>With your content area peers, please write a prediction statement using at least 5 of the words on the slide.  Be a show off , try to use all of them if you can…….</a:t>
            </a:r>
            <a:endParaRPr lang="en-US" sz="40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41</a:t>
            </a:fld>
            <a:endParaRPr lang="en-US" dirty="0"/>
          </a:p>
        </p:txBody>
      </p:sp>
      <p:sp>
        <p:nvSpPr>
          <p:cNvPr id="3" name="TextBox 2"/>
          <p:cNvSpPr txBox="1"/>
          <p:nvPr/>
        </p:nvSpPr>
        <p:spPr>
          <a:xfrm rot="20974417">
            <a:off x="-481267" y="841399"/>
            <a:ext cx="6804691" cy="354886"/>
          </a:xfrm>
          <a:prstGeom prst="rect">
            <a:avLst/>
          </a:prstGeom>
          <a:noFill/>
        </p:spPr>
        <p:txBody>
          <a:bodyPr wrap="square" rtlCol="0">
            <a:prstTxWarp prst="textArchUp">
              <a:avLst>
                <a:gd name="adj" fmla="val 10874307"/>
              </a:avLst>
            </a:prstTxWarp>
            <a:spAutoFit/>
          </a:bodyPr>
          <a:lstStyle/>
          <a:p>
            <a:pPr algn="ctr"/>
            <a:r>
              <a:rPr lang="en-US" sz="3200" dirty="0" smtClean="0">
                <a:ln>
                  <a:solidFill>
                    <a:schemeClr val="accent4">
                      <a:lumMod val="60000"/>
                      <a:lumOff val="40000"/>
                    </a:schemeClr>
                  </a:solidFill>
                </a:ln>
              </a:rPr>
              <a:t>Prediction from Word Splash:</a:t>
            </a:r>
            <a:endParaRPr lang="en-US" sz="3200" dirty="0">
              <a:ln>
                <a:solidFill>
                  <a:schemeClr val="accent4">
                    <a:lumMod val="60000"/>
                    <a:lumOff val="40000"/>
                  </a:schemeClr>
                </a:solidFill>
              </a:ln>
            </a:endParaRPr>
          </a:p>
        </p:txBody>
      </p:sp>
      <p:sp>
        <p:nvSpPr>
          <p:cNvPr id="4" name="TextBox 3"/>
          <p:cNvSpPr txBox="1"/>
          <p:nvPr/>
        </p:nvSpPr>
        <p:spPr>
          <a:xfrm>
            <a:off x="381000" y="2514600"/>
            <a:ext cx="8305800" cy="4154984"/>
          </a:xfrm>
          <a:prstGeom prst="rect">
            <a:avLst/>
          </a:prstGeom>
          <a:noFill/>
        </p:spPr>
        <p:txBody>
          <a:bodyPr wrap="square" rtlCol="0">
            <a:spAutoFit/>
          </a:bodyPr>
          <a:lstStyle/>
          <a:p>
            <a:pPr algn="ctr"/>
            <a:r>
              <a:rPr lang="en-US" sz="2400" b="1" dirty="0" smtClean="0"/>
              <a:t>Every form of a </a:t>
            </a:r>
            <a:r>
              <a:rPr lang="en-US" sz="2400" b="1" dirty="0" smtClean="0">
                <a:solidFill>
                  <a:schemeClr val="tx2">
                    <a:lumMod val="75000"/>
                  </a:schemeClr>
                </a:solidFill>
              </a:rPr>
              <a:t>chemical reaction </a:t>
            </a:r>
            <a:r>
              <a:rPr lang="en-US" sz="2400" b="1" dirty="0" smtClean="0"/>
              <a:t>requires some form of </a:t>
            </a:r>
            <a:r>
              <a:rPr lang="en-US" sz="2400" b="1" dirty="0" smtClean="0">
                <a:solidFill>
                  <a:schemeClr val="tx2">
                    <a:lumMod val="75000"/>
                  </a:schemeClr>
                </a:solidFill>
              </a:rPr>
              <a:t>energy</a:t>
            </a:r>
            <a:r>
              <a:rPr lang="en-US" sz="2400" b="1" dirty="0" smtClean="0"/>
              <a:t>.  A </a:t>
            </a:r>
            <a:r>
              <a:rPr lang="en-US" sz="2400" b="1" dirty="0" smtClean="0">
                <a:solidFill>
                  <a:schemeClr val="tx2">
                    <a:lumMod val="75000"/>
                  </a:schemeClr>
                </a:solidFill>
              </a:rPr>
              <a:t>reactant</a:t>
            </a:r>
            <a:r>
              <a:rPr lang="en-US" sz="2400" b="1" dirty="0" smtClean="0"/>
              <a:t> is a  substance that undergoes chemical changes during a chemical reaction. These can yield more than one </a:t>
            </a:r>
            <a:r>
              <a:rPr lang="en-US" sz="2400" b="1" dirty="0" smtClean="0">
                <a:solidFill>
                  <a:schemeClr val="tx2">
                    <a:lumMod val="75000"/>
                  </a:schemeClr>
                </a:solidFill>
              </a:rPr>
              <a:t>product</a:t>
            </a:r>
            <a:r>
              <a:rPr lang="en-US" sz="2400" b="1" dirty="0" smtClean="0"/>
              <a:t>.  Sometimes a </a:t>
            </a:r>
            <a:r>
              <a:rPr lang="en-US" sz="2400" b="1" dirty="0" smtClean="0">
                <a:solidFill>
                  <a:schemeClr val="tx2">
                    <a:lumMod val="75000"/>
                  </a:schemeClr>
                </a:solidFill>
              </a:rPr>
              <a:t>color change </a:t>
            </a:r>
            <a:r>
              <a:rPr lang="en-US" sz="2400" b="1" dirty="0" smtClean="0"/>
              <a:t>may take place if the </a:t>
            </a:r>
            <a:r>
              <a:rPr lang="en-US" sz="2400" b="1" dirty="0" smtClean="0">
                <a:solidFill>
                  <a:schemeClr val="tx2">
                    <a:lumMod val="75000"/>
                  </a:schemeClr>
                </a:solidFill>
              </a:rPr>
              <a:t>temperature</a:t>
            </a:r>
            <a:r>
              <a:rPr lang="en-US" sz="2400" b="1" dirty="0" smtClean="0"/>
              <a:t> of the reactant is changed.  If it gets colder then an </a:t>
            </a:r>
            <a:r>
              <a:rPr lang="en-US" sz="2400" b="1" dirty="0" smtClean="0">
                <a:solidFill>
                  <a:schemeClr val="tx2">
                    <a:lumMod val="75000"/>
                  </a:schemeClr>
                </a:solidFill>
              </a:rPr>
              <a:t>endothermic reaction </a:t>
            </a:r>
            <a:r>
              <a:rPr lang="en-US" sz="2400" b="1" dirty="0" smtClean="0"/>
              <a:t>is taking place. Conversely, if the temperature gets warmer then an </a:t>
            </a:r>
            <a:r>
              <a:rPr lang="en-US" sz="2400" b="1" dirty="0" smtClean="0">
                <a:solidFill>
                  <a:schemeClr val="tx2">
                    <a:lumMod val="75000"/>
                  </a:schemeClr>
                </a:solidFill>
              </a:rPr>
              <a:t>exothermic reaction </a:t>
            </a:r>
            <a:r>
              <a:rPr lang="en-US" sz="2400" b="1" dirty="0" smtClean="0"/>
              <a:t>is happening.  </a:t>
            </a:r>
            <a:r>
              <a:rPr lang="en-US" sz="2400" b="1" dirty="0" smtClean="0">
                <a:solidFill>
                  <a:schemeClr val="tx2">
                    <a:lumMod val="75000"/>
                  </a:schemeClr>
                </a:solidFill>
              </a:rPr>
              <a:t>Decay</a:t>
            </a:r>
            <a:r>
              <a:rPr lang="en-US" sz="2400" b="1" dirty="0" smtClean="0"/>
              <a:t>ing may occur if the reactant starts to break down.  The </a:t>
            </a:r>
            <a:r>
              <a:rPr lang="en-US" sz="2400" b="1" dirty="0" smtClean="0">
                <a:solidFill>
                  <a:schemeClr val="tx2">
                    <a:lumMod val="75000"/>
                  </a:schemeClr>
                </a:solidFill>
              </a:rPr>
              <a:t>bonds</a:t>
            </a:r>
            <a:r>
              <a:rPr lang="en-US" sz="2400" b="1" dirty="0" smtClean="0"/>
              <a:t> are then broken and the </a:t>
            </a:r>
            <a:r>
              <a:rPr lang="en-US" sz="2400" b="1" dirty="0" smtClean="0">
                <a:solidFill>
                  <a:schemeClr val="tx2">
                    <a:lumMod val="75000"/>
                  </a:schemeClr>
                </a:solidFill>
              </a:rPr>
              <a:t>chemical energy </a:t>
            </a:r>
            <a:r>
              <a:rPr lang="en-US" sz="2400" b="1" dirty="0" smtClean="0"/>
              <a:t>is changed to a </a:t>
            </a:r>
            <a:r>
              <a:rPr lang="en-US" sz="2400" b="1" dirty="0" smtClean="0">
                <a:solidFill>
                  <a:schemeClr val="tx2">
                    <a:lumMod val="75000"/>
                  </a:schemeClr>
                </a:solidFill>
              </a:rPr>
              <a:t>gas</a:t>
            </a:r>
            <a:r>
              <a:rPr lang="en-US" sz="2400" b="1" dirty="0" smtClean="0"/>
              <a:t>.</a:t>
            </a:r>
            <a:endParaRPr lang="en-US" sz="2400" b="1" dirty="0"/>
          </a:p>
        </p:txBody>
      </p:sp>
      <p:sp>
        <p:nvSpPr>
          <p:cNvPr id="5" name="TextBox 4"/>
          <p:cNvSpPr txBox="1"/>
          <p:nvPr/>
        </p:nvSpPr>
        <p:spPr>
          <a:xfrm>
            <a:off x="6096000" y="228600"/>
            <a:ext cx="3048000" cy="954107"/>
          </a:xfrm>
          <a:prstGeom prst="rect">
            <a:avLst/>
          </a:prstGeom>
          <a:noFill/>
        </p:spPr>
        <p:txBody>
          <a:bodyPr wrap="square" rtlCol="0">
            <a:spAutoFit/>
          </a:bodyPr>
          <a:lstStyle/>
          <a:p>
            <a:pPr algn="ctr"/>
            <a:r>
              <a:rPr lang="en-US" sz="2800" b="1" i="1" dirty="0" smtClean="0">
                <a:ln>
                  <a:solidFill>
                    <a:schemeClr val="tx1">
                      <a:lumMod val="95000"/>
                    </a:schemeClr>
                  </a:solidFill>
                </a:ln>
                <a:solidFill>
                  <a:srgbClr val="CC66FF"/>
                </a:solidFill>
                <a:effectLst>
                  <a:outerShdw blurRad="38100" dist="38100" dir="2700000" algn="tl">
                    <a:srgbClr val="000000">
                      <a:alpha val="43137"/>
                    </a:srgbClr>
                  </a:outerShdw>
                </a:effectLst>
              </a:rPr>
              <a:t>1</a:t>
            </a:r>
            <a:r>
              <a:rPr lang="en-US" sz="2800" b="1" i="1" baseline="30000" dirty="0" smtClean="0">
                <a:ln>
                  <a:solidFill>
                    <a:schemeClr val="tx1">
                      <a:lumMod val="95000"/>
                    </a:schemeClr>
                  </a:solidFill>
                </a:ln>
                <a:solidFill>
                  <a:srgbClr val="CC66FF"/>
                </a:solidFill>
                <a:effectLst>
                  <a:outerShdw blurRad="38100" dist="38100" dir="2700000" algn="tl">
                    <a:srgbClr val="000000">
                      <a:alpha val="43137"/>
                    </a:srgbClr>
                  </a:outerShdw>
                </a:effectLst>
              </a:rPr>
              <a:t>st</a:t>
            </a:r>
            <a:r>
              <a:rPr lang="en-US" sz="2800" b="1" i="1" dirty="0" smtClean="0">
                <a:ln>
                  <a:solidFill>
                    <a:schemeClr val="tx1">
                      <a:lumMod val="95000"/>
                    </a:schemeClr>
                  </a:solidFill>
                </a:ln>
                <a:solidFill>
                  <a:srgbClr val="CC66FF"/>
                </a:solidFill>
                <a:effectLst>
                  <a:outerShdw blurRad="38100" dist="38100" dir="2700000" algn="tl">
                    <a:srgbClr val="000000">
                      <a:alpha val="43137"/>
                    </a:srgbClr>
                  </a:outerShdw>
                </a:effectLst>
              </a:rPr>
              <a:t> way to use this activity</a:t>
            </a:r>
            <a:endParaRPr lang="en-US" sz="2800" b="1" i="1" dirty="0">
              <a:ln>
                <a:solidFill>
                  <a:schemeClr val="tx1">
                    <a:lumMod val="95000"/>
                  </a:schemeClr>
                </a:solidFill>
              </a:ln>
              <a:solidFill>
                <a:srgbClr val="CC66FF"/>
              </a:solidFill>
              <a:effectLst>
                <a:outerShdw blurRad="38100" dist="38100" dir="2700000" algn="tl">
                  <a:srgbClr val="000000">
                    <a:alpha val="43137"/>
                  </a:srgbClr>
                </a:outerShdw>
              </a:effectLst>
            </a:endParaRPr>
          </a:p>
        </p:txBody>
      </p:sp>
      <p:sp>
        <p:nvSpPr>
          <p:cNvPr id="6" name="TextBox 5"/>
          <p:cNvSpPr txBox="1"/>
          <p:nvPr/>
        </p:nvSpPr>
        <p:spPr>
          <a:xfrm>
            <a:off x="533400" y="1600200"/>
            <a:ext cx="8229600" cy="830997"/>
          </a:xfrm>
          <a:prstGeom prst="rect">
            <a:avLst/>
          </a:prstGeom>
          <a:noFill/>
        </p:spPr>
        <p:txBody>
          <a:bodyPr wrap="square" rtlCol="0">
            <a:spAutoFit/>
          </a:bodyPr>
          <a:lstStyle/>
          <a:p>
            <a:pPr algn="ctr">
              <a:buFont typeface="Arial" pitchFamily="34" charset="0"/>
              <a:buChar char="•"/>
            </a:pPr>
            <a:r>
              <a:rPr lang="en-US" sz="2400" b="1" dirty="0" smtClean="0">
                <a:effectLst>
                  <a:outerShdw blurRad="38100" dist="38100" dir="2700000" algn="tl">
                    <a:srgbClr val="000000">
                      <a:alpha val="43137"/>
                    </a:srgbClr>
                  </a:outerShdw>
                </a:effectLst>
              </a:rPr>
              <a:t>Using all of the vocabulary words from the splash, the students will write a prediction statement.</a:t>
            </a:r>
            <a:endParaRPr lang="en-US" sz="24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42</a:t>
            </a:fld>
            <a:endParaRPr lang="en-US" dirty="0"/>
          </a:p>
        </p:txBody>
      </p:sp>
      <p:sp>
        <p:nvSpPr>
          <p:cNvPr id="3" name="Rectangle 2"/>
          <p:cNvSpPr/>
          <p:nvPr/>
        </p:nvSpPr>
        <p:spPr>
          <a:xfrm rot="20609571">
            <a:off x="-26540" y="684609"/>
            <a:ext cx="4894802" cy="523220"/>
          </a:xfrm>
          <a:prstGeom prst="rect">
            <a:avLst/>
          </a:prstGeom>
        </p:spPr>
        <p:txBody>
          <a:bodyPr wrap="none">
            <a:spAutoFit/>
          </a:bodyPr>
          <a:lstStyle/>
          <a:p>
            <a:pPr algn="ctr"/>
            <a:r>
              <a:rPr lang="en-US" sz="2800" dirty="0" smtClean="0">
                <a:ln>
                  <a:solidFill>
                    <a:schemeClr val="accent4">
                      <a:lumMod val="60000"/>
                      <a:lumOff val="40000"/>
                    </a:schemeClr>
                  </a:solidFill>
                </a:ln>
              </a:rPr>
              <a:t>Statements from Word Splash:</a:t>
            </a:r>
            <a:endParaRPr lang="en-US" sz="2800" dirty="0">
              <a:ln>
                <a:solidFill>
                  <a:schemeClr val="accent4">
                    <a:lumMod val="60000"/>
                    <a:lumOff val="40000"/>
                  </a:schemeClr>
                </a:solidFill>
              </a:ln>
            </a:endParaRPr>
          </a:p>
        </p:txBody>
      </p:sp>
      <p:graphicFrame>
        <p:nvGraphicFramePr>
          <p:cNvPr id="5" name="Table 4"/>
          <p:cNvGraphicFramePr>
            <a:graphicFrameLocks noGrp="1"/>
          </p:cNvGraphicFramePr>
          <p:nvPr/>
        </p:nvGraphicFramePr>
        <p:xfrm>
          <a:off x="838200" y="1905001"/>
          <a:ext cx="7696200" cy="4343401"/>
        </p:xfrm>
        <a:graphic>
          <a:graphicData uri="http://schemas.openxmlformats.org/drawingml/2006/table">
            <a:tbl>
              <a:tblPr firstRow="1" bandRow="1">
                <a:tableStyleId>{5C22544A-7EE6-4342-B048-85BDC9FD1C3A}</a:tableStyleId>
              </a:tblPr>
              <a:tblGrid>
                <a:gridCol w="2762002"/>
                <a:gridCol w="1035751"/>
                <a:gridCol w="2848312"/>
                <a:gridCol w="1050135"/>
              </a:tblGrid>
              <a:tr h="1381437">
                <a:tc>
                  <a:txBody>
                    <a:bodyPr/>
                    <a:lstStyle/>
                    <a:p>
                      <a:pPr algn="ctr"/>
                      <a:r>
                        <a:rPr lang="en-US" u="sng" dirty="0" smtClean="0">
                          <a:solidFill>
                            <a:schemeClr val="bg1"/>
                          </a:solidFill>
                        </a:rPr>
                        <a:t>Before Reading</a:t>
                      </a:r>
                    </a:p>
                    <a:p>
                      <a:pPr algn="ctr"/>
                      <a:r>
                        <a:rPr lang="en-US" dirty="0" smtClean="0">
                          <a:solidFill>
                            <a:schemeClr val="bg1"/>
                          </a:solidFill>
                        </a:rPr>
                        <a:t>Sentence relating the</a:t>
                      </a:r>
                      <a:r>
                        <a:rPr lang="en-US" baseline="0" dirty="0" smtClean="0">
                          <a:solidFill>
                            <a:schemeClr val="bg1"/>
                          </a:solidFill>
                        </a:rPr>
                        <a:t> main concept to the subtopic</a:t>
                      </a:r>
                      <a:endParaRPr lang="en-US" dirty="0">
                        <a:solidFill>
                          <a:schemeClr val="bg1"/>
                        </a:solidFill>
                      </a:endParaRPr>
                    </a:p>
                  </a:txBody>
                  <a:tcPr>
                    <a:solidFill>
                      <a:schemeClr val="accent4">
                        <a:lumMod val="20000"/>
                        <a:lumOff val="80000"/>
                      </a:schemeClr>
                    </a:solidFill>
                  </a:tcPr>
                </a:tc>
                <a:tc>
                  <a:txBody>
                    <a:bodyPr/>
                    <a:lstStyle/>
                    <a:p>
                      <a:pPr algn="ctr"/>
                      <a:r>
                        <a:rPr lang="en-US" dirty="0" smtClean="0">
                          <a:solidFill>
                            <a:schemeClr val="bg1"/>
                          </a:solidFill>
                        </a:rPr>
                        <a:t>Was I right?</a:t>
                      </a:r>
                      <a:endParaRPr lang="en-US" dirty="0">
                        <a:solidFill>
                          <a:schemeClr val="bg1"/>
                        </a:solidFill>
                      </a:endParaRPr>
                    </a:p>
                  </a:txBody>
                  <a:tcPr>
                    <a:solidFill>
                      <a:schemeClr val="accent4">
                        <a:lumMod val="20000"/>
                        <a:lumOff val="80000"/>
                      </a:schemeClr>
                    </a:solidFill>
                  </a:tcPr>
                </a:tc>
                <a:tc>
                  <a:txBody>
                    <a:bodyPr/>
                    <a:lstStyle/>
                    <a:p>
                      <a:pPr algn="ctr"/>
                      <a:r>
                        <a:rPr lang="en-US" u="sng" dirty="0" smtClean="0">
                          <a:solidFill>
                            <a:schemeClr val="bg1"/>
                          </a:solidFill>
                        </a:rPr>
                        <a:t>During Reading</a:t>
                      </a:r>
                    </a:p>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Sentence relating the</a:t>
                      </a:r>
                      <a:r>
                        <a:rPr lang="en-US" baseline="0" dirty="0" smtClean="0">
                          <a:solidFill>
                            <a:schemeClr val="bg1"/>
                          </a:solidFill>
                        </a:rPr>
                        <a:t> main concept to the subtopic</a:t>
                      </a:r>
                      <a:endParaRPr lang="en-US" u="sng" dirty="0">
                        <a:solidFill>
                          <a:schemeClr val="bg1"/>
                        </a:solidFill>
                      </a:endParaRPr>
                    </a:p>
                  </a:txBody>
                  <a:tcPr>
                    <a:solidFill>
                      <a:schemeClr val="accent4">
                        <a:lumMod val="20000"/>
                        <a:lumOff val="80000"/>
                      </a:schemeClr>
                    </a:solidFill>
                  </a:tcPr>
                </a:tc>
                <a:tc>
                  <a:txBody>
                    <a:bodyPr/>
                    <a:lstStyle/>
                    <a:p>
                      <a:pPr algn="ctr"/>
                      <a:r>
                        <a:rPr lang="en-US" dirty="0" smtClean="0">
                          <a:solidFill>
                            <a:schemeClr val="bg1"/>
                          </a:solidFill>
                        </a:rPr>
                        <a:t>Page #</a:t>
                      </a:r>
                      <a:endParaRPr lang="en-US" dirty="0">
                        <a:solidFill>
                          <a:schemeClr val="bg1"/>
                        </a:solidFill>
                      </a:endParaRPr>
                    </a:p>
                  </a:txBody>
                  <a:tcPr>
                    <a:solidFill>
                      <a:schemeClr val="accent4">
                        <a:lumMod val="20000"/>
                        <a:lumOff val="80000"/>
                      </a:schemeClr>
                    </a:solidFill>
                  </a:tcPr>
                </a:tc>
              </a:tr>
              <a:tr h="1560211">
                <a:tc>
                  <a:txBody>
                    <a:bodyPr/>
                    <a:lstStyle/>
                    <a:p>
                      <a:r>
                        <a:rPr lang="en-US" dirty="0" smtClean="0"/>
                        <a:t>The </a:t>
                      </a:r>
                      <a:r>
                        <a:rPr lang="en-US" b="1" u="sng" dirty="0" smtClean="0">
                          <a:solidFill>
                            <a:srgbClr val="CC66FF"/>
                          </a:solidFill>
                        </a:rPr>
                        <a:t>reactant</a:t>
                      </a:r>
                      <a:r>
                        <a:rPr lang="en-US" dirty="0" smtClean="0"/>
                        <a:t> is what’s left over after a </a:t>
                      </a:r>
                      <a:r>
                        <a:rPr lang="en-US" b="1" u="sng" dirty="0" smtClean="0">
                          <a:solidFill>
                            <a:srgbClr val="CC66FF"/>
                          </a:solidFill>
                        </a:rPr>
                        <a:t>chemical reaction.</a:t>
                      </a:r>
                      <a:endParaRPr lang="en-US" b="1" u="sng" dirty="0">
                        <a:solidFill>
                          <a:srgbClr val="CC66FF"/>
                        </a:solidFill>
                      </a:endParaRPr>
                    </a:p>
                  </a:txBody>
                  <a:tcPr>
                    <a:solidFill>
                      <a:schemeClr val="accent4">
                        <a:lumMod val="20000"/>
                        <a:lumOff val="80000"/>
                      </a:schemeClr>
                    </a:solidFill>
                  </a:tcPr>
                </a:tc>
                <a:tc>
                  <a:txBody>
                    <a:bodyPr/>
                    <a:lstStyle/>
                    <a:p>
                      <a:pPr algn="ctr"/>
                      <a:r>
                        <a:rPr lang="en-US" dirty="0" smtClean="0"/>
                        <a:t>NO</a:t>
                      </a:r>
                      <a:endParaRPr lang="en-US" dirty="0"/>
                    </a:p>
                  </a:txBody>
                  <a:tcPr>
                    <a:solidFill>
                      <a:schemeClr val="accent4">
                        <a:lumMod val="20000"/>
                        <a:lumOff val="80000"/>
                      </a:schemeClr>
                    </a:solidFill>
                  </a:tcPr>
                </a:tc>
                <a:tc>
                  <a:txBody>
                    <a:bodyPr/>
                    <a:lstStyle/>
                    <a:p>
                      <a:r>
                        <a:rPr lang="en-US" dirty="0" smtClean="0"/>
                        <a:t>The </a:t>
                      </a:r>
                      <a:r>
                        <a:rPr lang="en-US" b="1" u="sng" dirty="0" smtClean="0">
                          <a:solidFill>
                            <a:srgbClr val="CC66FF"/>
                          </a:solidFill>
                        </a:rPr>
                        <a:t>reactan</a:t>
                      </a:r>
                      <a:r>
                        <a:rPr lang="en-US" b="1" dirty="0" smtClean="0">
                          <a:solidFill>
                            <a:srgbClr val="CC66FF"/>
                          </a:solidFill>
                        </a:rPr>
                        <a:t>t</a:t>
                      </a:r>
                      <a:r>
                        <a:rPr lang="en-US" dirty="0" smtClean="0"/>
                        <a:t> is a substance that undergoes a chemical change during a </a:t>
                      </a:r>
                      <a:r>
                        <a:rPr lang="en-US" b="1" u="sng" dirty="0" smtClean="0">
                          <a:solidFill>
                            <a:srgbClr val="CC66FF"/>
                          </a:solidFill>
                        </a:rPr>
                        <a:t>chemical reaction</a:t>
                      </a:r>
                      <a:r>
                        <a:rPr lang="en-US" b="1" dirty="0" smtClean="0">
                          <a:solidFill>
                            <a:srgbClr val="CC66FF"/>
                          </a:solidFill>
                        </a:rPr>
                        <a:t>.</a:t>
                      </a:r>
                      <a:endParaRPr lang="en-US" b="1" dirty="0">
                        <a:solidFill>
                          <a:srgbClr val="CC66FF"/>
                        </a:solidFill>
                      </a:endParaRPr>
                    </a:p>
                  </a:txBody>
                  <a:tcPr>
                    <a:solidFill>
                      <a:schemeClr val="accent4">
                        <a:lumMod val="20000"/>
                        <a:lumOff val="80000"/>
                      </a:schemeClr>
                    </a:solidFill>
                  </a:tcPr>
                </a:tc>
                <a:tc>
                  <a:txBody>
                    <a:bodyPr/>
                    <a:lstStyle/>
                    <a:p>
                      <a:pPr algn="ctr"/>
                      <a:r>
                        <a:rPr lang="en-US" dirty="0" smtClean="0"/>
                        <a:t>Pg. 149</a:t>
                      </a:r>
                      <a:endParaRPr lang="en-US" dirty="0"/>
                    </a:p>
                  </a:txBody>
                  <a:tcPr>
                    <a:solidFill>
                      <a:schemeClr val="accent4">
                        <a:lumMod val="20000"/>
                        <a:lumOff val="80000"/>
                      </a:schemeClr>
                    </a:solidFill>
                  </a:tcPr>
                </a:tc>
              </a:tr>
              <a:tr h="467251">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r>
              <a:tr h="467251">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r>
              <a:tr h="467251">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c>
                  <a:txBody>
                    <a:bodyPr/>
                    <a:lstStyle/>
                    <a:p>
                      <a:endParaRPr lang="en-US" dirty="0"/>
                    </a:p>
                  </a:txBody>
                  <a:tcPr>
                    <a:solidFill>
                      <a:schemeClr val="accent4">
                        <a:lumMod val="20000"/>
                        <a:lumOff val="80000"/>
                      </a:schemeClr>
                    </a:solidFill>
                  </a:tcPr>
                </a:tc>
              </a:tr>
            </a:tbl>
          </a:graphicData>
        </a:graphic>
      </p:graphicFrame>
      <p:sp>
        <p:nvSpPr>
          <p:cNvPr id="6" name="TextBox 5"/>
          <p:cNvSpPr txBox="1"/>
          <p:nvPr/>
        </p:nvSpPr>
        <p:spPr>
          <a:xfrm>
            <a:off x="4953000" y="533400"/>
            <a:ext cx="3886200" cy="954107"/>
          </a:xfrm>
          <a:prstGeom prst="rect">
            <a:avLst/>
          </a:prstGeom>
          <a:noFill/>
        </p:spPr>
        <p:txBody>
          <a:bodyPr wrap="square" rtlCol="0">
            <a:spAutoFit/>
          </a:bodyPr>
          <a:lstStyle/>
          <a:p>
            <a:pPr algn="ctr"/>
            <a:r>
              <a:rPr lang="en-US" sz="2800" b="1" i="1" dirty="0" smtClean="0">
                <a:ln>
                  <a:solidFill>
                    <a:schemeClr val="tx1"/>
                  </a:solidFill>
                </a:ln>
                <a:solidFill>
                  <a:srgbClr val="CC66FF"/>
                </a:solidFill>
                <a:effectLst>
                  <a:outerShdw blurRad="38100" dist="38100" dir="2700000" algn="tl">
                    <a:srgbClr val="000000">
                      <a:alpha val="43137"/>
                    </a:srgbClr>
                  </a:outerShdw>
                </a:effectLst>
              </a:rPr>
              <a:t>2nd way to use this activity</a:t>
            </a:r>
            <a:endParaRPr lang="en-US" sz="2800" b="1" i="1" dirty="0">
              <a:ln>
                <a:solidFill>
                  <a:schemeClr val="tx1"/>
                </a:solidFill>
              </a:ln>
              <a:solidFill>
                <a:srgbClr val="CC66FF"/>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43</a:t>
            </a:fld>
            <a:endParaRPr lang="en-US" dirty="0"/>
          </a:p>
        </p:txBody>
      </p:sp>
      <p:sp>
        <p:nvSpPr>
          <p:cNvPr id="3" name="TextBox 2"/>
          <p:cNvSpPr txBox="1"/>
          <p:nvPr/>
        </p:nvSpPr>
        <p:spPr>
          <a:xfrm rot="250622">
            <a:off x="-308599" y="1305233"/>
            <a:ext cx="8799700" cy="4401205"/>
          </a:xfrm>
          <a:prstGeom prst="rect">
            <a:avLst/>
          </a:prstGeom>
          <a:noFill/>
          <a:scene3d>
            <a:camera prst="perspectiveLeft"/>
            <a:lightRig rig="threePt" dir="t"/>
          </a:scene3d>
        </p:spPr>
        <p:txBody>
          <a:bodyPr wrap="square" rtlCol="0">
            <a:spAutoFit/>
          </a:bodyPr>
          <a:lstStyle/>
          <a:p>
            <a:pPr algn="ctr"/>
            <a:r>
              <a:rPr lang="en-US" sz="4800" b="1" dirty="0" smtClean="0">
                <a:ln w="17780" cmpd="sng">
                  <a:solidFill>
                    <a:schemeClr val="bg1">
                      <a:lumMod val="75000"/>
                      <a:lumOff val="25000"/>
                    </a:schemeClr>
                  </a:solidFill>
                  <a:prstDash val="solid"/>
                  <a:miter lim="800000"/>
                </a:ln>
                <a:solidFill>
                  <a:schemeClr val="accent5">
                    <a:lumMod val="60000"/>
                    <a:lumOff val="40000"/>
                  </a:schemeClr>
                </a:solidFill>
                <a:effectLst>
                  <a:outerShdw blurRad="38100" dist="38100" dir="2700000" algn="tl">
                    <a:srgbClr val="000000">
                      <a:alpha val="43137"/>
                    </a:srgbClr>
                  </a:outerShdw>
                </a:effectLst>
              </a:rPr>
              <a:t>Concept of Definition Map</a:t>
            </a:r>
          </a:p>
          <a:p>
            <a:pPr algn="ctr"/>
            <a:r>
              <a:rPr lang="en-US" sz="3600" b="1" dirty="0" smtClean="0">
                <a:ln w="17780" cmpd="sng">
                  <a:solidFill>
                    <a:schemeClr val="bg1">
                      <a:lumMod val="75000"/>
                      <a:lumOff val="25000"/>
                    </a:schemeClr>
                  </a:solidFill>
                  <a:prstDash val="solid"/>
                  <a:miter lim="800000"/>
                </a:ln>
                <a:solidFill>
                  <a:schemeClr val="accent5">
                    <a:lumMod val="60000"/>
                    <a:lumOff val="40000"/>
                  </a:schemeClr>
                </a:solidFill>
                <a:effectLst>
                  <a:outerShdw blurRad="38100" dist="38100" dir="2700000" algn="tl">
                    <a:srgbClr val="000000">
                      <a:alpha val="43137"/>
                    </a:srgbClr>
                  </a:outerShdw>
                </a:effectLst>
              </a:rPr>
              <a:t>Before and after reading</a:t>
            </a:r>
          </a:p>
          <a:p>
            <a:pPr algn="ctr"/>
            <a:endParaRPr lang="en-US" sz="2800" b="1" dirty="0" smtClean="0">
              <a:ln w="17780" cmpd="sng">
                <a:solidFill>
                  <a:schemeClr val="accent1">
                    <a:tint val="3000"/>
                  </a:schemeClr>
                </a:solidFill>
                <a:prstDash val="solid"/>
                <a:miter lim="800000"/>
              </a:ln>
              <a:solidFill>
                <a:schemeClr val="accent5">
                  <a:lumMod val="60000"/>
                  <a:lumOff val="40000"/>
                </a:schemeClr>
              </a:solidFill>
            </a:endParaRPr>
          </a:p>
          <a:p>
            <a:pPr algn="ctr">
              <a:buFont typeface="Arial" pitchFamily="34" charset="0"/>
              <a:buChar char="•"/>
            </a:pPr>
            <a:r>
              <a:rPr lang="en-US" sz="3200" b="1" dirty="0" smtClean="0">
                <a:ln>
                  <a:solidFill>
                    <a:schemeClr val="bg1">
                      <a:lumMod val="95000"/>
                      <a:lumOff val="5000"/>
                    </a:schemeClr>
                  </a:solidFill>
                </a:ln>
                <a:solidFill>
                  <a:schemeClr val="accent5">
                    <a:lumMod val="60000"/>
                    <a:lumOff val="40000"/>
                  </a:schemeClr>
                </a:solidFill>
              </a:rPr>
              <a:t>Used to make connections with new words</a:t>
            </a:r>
          </a:p>
          <a:p>
            <a:pPr algn="ctr">
              <a:buFont typeface="Arial" pitchFamily="34" charset="0"/>
              <a:buChar char="•"/>
            </a:pPr>
            <a:r>
              <a:rPr lang="en-US" sz="3200" b="1" dirty="0" smtClean="0">
                <a:ln>
                  <a:solidFill>
                    <a:schemeClr val="bg1">
                      <a:lumMod val="95000"/>
                      <a:lumOff val="5000"/>
                    </a:schemeClr>
                  </a:solidFill>
                </a:ln>
                <a:solidFill>
                  <a:schemeClr val="accent5">
                    <a:lumMod val="60000"/>
                    <a:lumOff val="40000"/>
                  </a:schemeClr>
                </a:solidFill>
              </a:rPr>
              <a:t>Build personal meaning by connecting the new information with prior knowledge</a:t>
            </a:r>
          </a:p>
          <a:p>
            <a:pPr algn="ctr">
              <a:buFont typeface="Arial" pitchFamily="34" charset="0"/>
              <a:buChar char="•"/>
            </a:pPr>
            <a:endParaRPr lang="en-US" sz="2800" b="1" dirty="0" smtClean="0">
              <a:ln w="17780" cmpd="sng">
                <a:solidFill>
                  <a:schemeClr val="accent1">
                    <a:tint val="3000"/>
                  </a:schemeClr>
                </a:solidFill>
                <a:prstDash val="solid"/>
                <a:miter lim="800000"/>
              </a:ln>
              <a:solidFill>
                <a:srgbClr val="CC66FF"/>
              </a:solidFill>
            </a:endParaRPr>
          </a:p>
          <a:p>
            <a:pPr algn="ctr"/>
            <a:endParaRPr lang="en-US" sz="4400" b="1" dirty="0">
              <a:ln w="17780" cmpd="sng">
                <a:solidFill>
                  <a:schemeClr val="accent1">
                    <a:tint val="3000"/>
                  </a:schemeClr>
                </a:solidFill>
                <a:prstDash val="solid"/>
                <a:miter lim="800000"/>
              </a:ln>
              <a:solidFill>
                <a:srgbClr val="CC66FF"/>
              </a:soli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04800" y="3581400"/>
            <a:ext cx="8839200" cy="795996"/>
          </a:xfrm>
        </p:spPr>
        <p:txBody>
          <a:bodyPr>
            <a:noAutofit/>
          </a:bodyPr>
          <a:lstStyle/>
          <a:p>
            <a:r>
              <a:rPr lang="en-US" sz="2400" b="1" dirty="0" smtClean="0">
                <a:effectLst>
                  <a:outerShdw blurRad="38100" dist="38100" dir="2700000" algn="tl">
                    <a:srgbClr val="000000">
                      <a:alpha val="43137"/>
                    </a:srgbClr>
                  </a:outerShdw>
                </a:effectLst>
              </a:rPr>
              <a:t>The Concept of Definition Map can be used as a springboard for discussions of unknown words or topics. It should answer such questions as:</a:t>
            </a:r>
          </a:p>
          <a:p>
            <a:r>
              <a:rPr lang="en-US" sz="2400" b="1" dirty="0" smtClean="0">
                <a:effectLst>
                  <a:outerShdw blurRad="38100" dist="38100" dir="2700000" algn="tl">
                    <a:srgbClr val="000000">
                      <a:alpha val="43137"/>
                    </a:srgbClr>
                  </a:outerShdw>
                </a:effectLst>
              </a:rPr>
              <a:t>What is it?</a:t>
            </a:r>
          </a:p>
          <a:p>
            <a:pPr>
              <a:buFont typeface="Arial" pitchFamily="34" charset="0"/>
              <a:buChar char="•"/>
            </a:pPr>
            <a:r>
              <a:rPr lang="en-US" sz="2400" b="1" dirty="0" smtClean="0">
                <a:effectLst>
                  <a:outerShdw blurRad="38100" dist="38100" dir="2700000" algn="tl">
                    <a:srgbClr val="000000">
                      <a:alpha val="43137"/>
                    </a:srgbClr>
                  </a:outerShdw>
                </a:effectLst>
              </a:rPr>
              <a:t>What are its essential characteristics?</a:t>
            </a:r>
          </a:p>
          <a:p>
            <a:pPr>
              <a:buFont typeface="Arial" pitchFamily="34" charset="0"/>
              <a:buChar char="•"/>
            </a:pPr>
            <a:r>
              <a:rPr lang="en-US" sz="2400" b="1" dirty="0" smtClean="0">
                <a:effectLst>
                  <a:outerShdw blurRad="38100" dist="38100" dir="2700000" algn="tl">
                    <a:srgbClr val="000000">
                      <a:alpha val="43137"/>
                    </a:srgbClr>
                  </a:outerShdw>
                </a:effectLst>
              </a:rPr>
              <a:t>What qualities does it possess?</a:t>
            </a:r>
          </a:p>
          <a:p>
            <a:pPr>
              <a:buFont typeface="Arial" pitchFamily="34" charset="0"/>
              <a:buChar char="•"/>
            </a:pPr>
            <a:r>
              <a:rPr lang="en-US" sz="2400" b="1" dirty="0" smtClean="0">
                <a:effectLst>
                  <a:outerShdw blurRad="38100" dist="38100" dir="2700000" algn="tl">
                    <a:srgbClr val="000000">
                      <a:alpha val="43137"/>
                    </a:srgbClr>
                  </a:outerShdw>
                </a:effectLst>
              </a:rPr>
              <a:t>What are some examples of it?</a:t>
            </a:r>
            <a:endParaRPr lang="en-US" sz="2400" dirty="0"/>
          </a:p>
        </p:txBody>
      </p:sp>
      <p:sp>
        <p:nvSpPr>
          <p:cNvPr id="3" name="Title 2"/>
          <p:cNvSpPr>
            <a:spLocks noGrp="1"/>
          </p:cNvSpPr>
          <p:nvPr>
            <p:ph type="ctrTitle"/>
          </p:nvPr>
        </p:nvSpPr>
        <p:spPr>
          <a:xfrm>
            <a:off x="533400" y="3581400"/>
            <a:ext cx="8305800" cy="76200"/>
          </a:xfrm>
        </p:spPr>
        <p:txBody>
          <a:bodyPr>
            <a:normAutofit fontScale="90000"/>
          </a:bodyPr>
          <a:lstStyle/>
          <a:p>
            <a:r>
              <a:rPr lang="en-US" sz="3600" b="1" dirty="0" smtClean="0">
                <a:effectLst>
                  <a:outerShdw blurRad="38100" dist="38100" dir="2700000" algn="tl">
                    <a:srgbClr val="000000">
                      <a:alpha val="43137"/>
                    </a:srgbClr>
                  </a:outerShdw>
                </a:effectLst>
              </a:rPr>
              <a:t>Incorporate poetry or song lyrics that relate to the word/topic before introducing the CD.  This will allow your students to utilize the map as a reflection of their understanding.</a:t>
            </a:r>
            <a:br>
              <a:rPr lang="en-US" sz="3600" b="1" dirty="0" smtClean="0">
                <a:effectLst>
                  <a:outerShdw blurRad="38100" dist="38100" dir="2700000" algn="tl">
                    <a:srgbClr val="000000">
                      <a:alpha val="43137"/>
                    </a:srgbClr>
                  </a:outerShdw>
                </a:effectLst>
              </a:rPr>
            </a:br>
            <a:endParaRPr lang="en-US" sz="3600" dirty="0"/>
          </a:p>
        </p:txBody>
      </p:sp>
      <p:sp>
        <p:nvSpPr>
          <p:cNvPr id="2" name="Slide Number Placeholder 1"/>
          <p:cNvSpPr>
            <a:spLocks noGrp="1"/>
          </p:cNvSpPr>
          <p:nvPr>
            <p:ph type="sldNum" sz="quarter" idx="11"/>
          </p:nvPr>
        </p:nvSpPr>
        <p:spPr/>
        <p:txBody>
          <a:bodyPr/>
          <a:lstStyle/>
          <a:p>
            <a:fld id="{7F9B5531-5451-42BB-BEC3-D6303F11B30A}" type="slidenum">
              <a:rPr lang="en-US" smtClean="0"/>
              <a:pPr/>
              <a:t>44</a:t>
            </a:fld>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382000" y="6019800"/>
            <a:ext cx="609600" cy="457200"/>
          </a:xfrm>
        </p:spPr>
        <p:txBody>
          <a:bodyPr/>
          <a:lstStyle/>
          <a:p>
            <a:fld id="{7F9B5531-5451-42BB-BEC3-D6303F11B30A}" type="slidenum">
              <a:rPr lang="en-US" smtClean="0"/>
              <a:pPr/>
              <a:t>45</a:t>
            </a:fld>
            <a:endParaRPr lang="en-US" dirty="0"/>
          </a:p>
        </p:txBody>
      </p:sp>
      <p:sp>
        <p:nvSpPr>
          <p:cNvPr id="4" name="Oval 1026"/>
          <p:cNvSpPr>
            <a:spLocks noChangeArrowheads="1"/>
          </p:cNvSpPr>
          <p:nvPr/>
        </p:nvSpPr>
        <p:spPr bwMode="auto">
          <a:xfrm>
            <a:off x="3276600" y="2635250"/>
            <a:ext cx="2590800" cy="1295400"/>
          </a:xfrm>
          <a:prstGeom prst="ellipse">
            <a:avLst/>
          </a:prstGeom>
          <a:solidFill>
            <a:schemeClr val="tx1"/>
          </a:solidFill>
          <a:ln w="9525">
            <a:solidFill>
              <a:schemeClr val="tx1"/>
            </a:solidFill>
            <a:round/>
            <a:headEnd/>
            <a:tailEnd/>
          </a:ln>
        </p:spPr>
        <p:txBody>
          <a:bodyPr wrap="none" anchor="ctr"/>
          <a:lstStyle/>
          <a:p>
            <a:endParaRPr lang="en-US" dirty="0"/>
          </a:p>
        </p:txBody>
      </p:sp>
      <p:sp>
        <p:nvSpPr>
          <p:cNvPr id="5" name="Line 1027"/>
          <p:cNvSpPr>
            <a:spLocks noChangeShapeType="1"/>
          </p:cNvSpPr>
          <p:nvPr/>
        </p:nvSpPr>
        <p:spPr bwMode="auto">
          <a:xfrm>
            <a:off x="4495800" y="3930650"/>
            <a:ext cx="0" cy="990600"/>
          </a:xfrm>
          <a:prstGeom prst="line">
            <a:avLst/>
          </a:prstGeom>
          <a:noFill/>
          <a:ln w="9525">
            <a:solidFill>
              <a:schemeClr val="tx1"/>
            </a:solidFill>
            <a:round/>
            <a:headEnd/>
            <a:tailEnd type="triangle" w="med" len="med"/>
          </a:ln>
        </p:spPr>
        <p:txBody>
          <a:bodyPr/>
          <a:lstStyle/>
          <a:p>
            <a:endParaRPr lang="en-US" dirty="0"/>
          </a:p>
        </p:txBody>
      </p:sp>
      <p:sp>
        <p:nvSpPr>
          <p:cNvPr id="6" name="Line 1028"/>
          <p:cNvSpPr>
            <a:spLocks noChangeShapeType="1"/>
          </p:cNvSpPr>
          <p:nvPr/>
        </p:nvSpPr>
        <p:spPr bwMode="auto">
          <a:xfrm flipH="1">
            <a:off x="2971800" y="3930650"/>
            <a:ext cx="1524000" cy="488950"/>
          </a:xfrm>
          <a:prstGeom prst="line">
            <a:avLst/>
          </a:prstGeom>
          <a:noFill/>
          <a:ln w="9525">
            <a:solidFill>
              <a:schemeClr val="tx1"/>
            </a:solidFill>
            <a:round/>
            <a:headEnd/>
            <a:tailEnd type="triangle" w="med" len="med"/>
          </a:ln>
        </p:spPr>
        <p:txBody>
          <a:bodyPr/>
          <a:lstStyle/>
          <a:p>
            <a:endParaRPr lang="en-US" dirty="0"/>
          </a:p>
        </p:txBody>
      </p:sp>
      <p:sp>
        <p:nvSpPr>
          <p:cNvPr id="7" name="Line 1029"/>
          <p:cNvSpPr>
            <a:spLocks noChangeShapeType="1"/>
          </p:cNvSpPr>
          <p:nvPr/>
        </p:nvSpPr>
        <p:spPr bwMode="auto">
          <a:xfrm>
            <a:off x="4495800" y="3930650"/>
            <a:ext cx="1676400" cy="685800"/>
          </a:xfrm>
          <a:prstGeom prst="line">
            <a:avLst/>
          </a:prstGeom>
          <a:noFill/>
          <a:ln w="9525">
            <a:solidFill>
              <a:schemeClr val="tx1"/>
            </a:solidFill>
            <a:round/>
            <a:headEnd/>
            <a:tailEnd type="triangle" w="med" len="med"/>
          </a:ln>
        </p:spPr>
        <p:txBody>
          <a:bodyPr/>
          <a:lstStyle/>
          <a:p>
            <a:endParaRPr lang="en-US" dirty="0"/>
          </a:p>
        </p:txBody>
      </p:sp>
      <p:sp>
        <p:nvSpPr>
          <p:cNvPr id="8" name="Line 1031"/>
          <p:cNvSpPr>
            <a:spLocks noChangeShapeType="1"/>
          </p:cNvSpPr>
          <p:nvPr/>
        </p:nvSpPr>
        <p:spPr bwMode="auto">
          <a:xfrm flipH="1" flipV="1">
            <a:off x="2438400" y="2895600"/>
            <a:ext cx="914400" cy="152400"/>
          </a:xfrm>
          <a:prstGeom prst="line">
            <a:avLst/>
          </a:prstGeom>
          <a:noFill/>
          <a:ln w="9525">
            <a:solidFill>
              <a:schemeClr val="tx1"/>
            </a:solidFill>
            <a:round/>
            <a:headEnd/>
            <a:tailEnd type="triangle" w="med" len="med"/>
          </a:ln>
        </p:spPr>
        <p:txBody>
          <a:bodyPr/>
          <a:lstStyle/>
          <a:p>
            <a:endParaRPr lang="en-US" dirty="0"/>
          </a:p>
        </p:txBody>
      </p:sp>
      <p:sp>
        <p:nvSpPr>
          <p:cNvPr id="9" name="Oval 1032"/>
          <p:cNvSpPr>
            <a:spLocks noChangeArrowheads="1"/>
          </p:cNvSpPr>
          <p:nvPr/>
        </p:nvSpPr>
        <p:spPr bwMode="auto">
          <a:xfrm>
            <a:off x="533400" y="2438400"/>
            <a:ext cx="1828800" cy="914400"/>
          </a:xfrm>
          <a:prstGeom prst="ellipse">
            <a:avLst/>
          </a:prstGeom>
          <a:solidFill>
            <a:schemeClr val="tx1"/>
          </a:solidFill>
          <a:ln w="9525">
            <a:solidFill>
              <a:schemeClr val="tx1"/>
            </a:solidFill>
            <a:round/>
            <a:headEnd/>
            <a:tailEnd/>
          </a:ln>
        </p:spPr>
        <p:txBody>
          <a:bodyPr wrap="none" anchor="ctr"/>
          <a:lstStyle/>
          <a:p>
            <a:endParaRPr lang="en-US" dirty="0"/>
          </a:p>
        </p:txBody>
      </p:sp>
      <p:sp>
        <p:nvSpPr>
          <p:cNvPr id="10" name="Oval 1033"/>
          <p:cNvSpPr>
            <a:spLocks noChangeArrowheads="1"/>
          </p:cNvSpPr>
          <p:nvPr/>
        </p:nvSpPr>
        <p:spPr bwMode="auto">
          <a:xfrm>
            <a:off x="3581400" y="5029200"/>
            <a:ext cx="1828800" cy="914400"/>
          </a:xfrm>
          <a:prstGeom prst="ellipse">
            <a:avLst/>
          </a:prstGeom>
          <a:solidFill>
            <a:schemeClr val="tx1"/>
          </a:solidFill>
          <a:ln w="9525">
            <a:solidFill>
              <a:schemeClr val="tx1"/>
            </a:solidFill>
            <a:round/>
            <a:headEnd/>
            <a:tailEnd/>
          </a:ln>
        </p:spPr>
        <p:txBody>
          <a:bodyPr wrap="none" anchor="ctr"/>
          <a:lstStyle/>
          <a:p>
            <a:endParaRPr lang="en-US" dirty="0"/>
          </a:p>
        </p:txBody>
      </p:sp>
      <p:sp>
        <p:nvSpPr>
          <p:cNvPr id="11" name="Oval 1034"/>
          <p:cNvSpPr>
            <a:spLocks noChangeArrowheads="1"/>
          </p:cNvSpPr>
          <p:nvPr/>
        </p:nvSpPr>
        <p:spPr bwMode="auto">
          <a:xfrm>
            <a:off x="1219200" y="4419600"/>
            <a:ext cx="1828800" cy="914400"/>
          </a:xfrm>
          <a:prstGeom prst="ellipse">
            <a:avLst/>
          </a:prstGeom>
          <a:solidFill>
            <a:schemeClr val="tx1"/>
          </a:solidFill>
          <a:ln w="9525">
            <a:solidFill>
              <a:schemeClr val="tx1"/>
            </a:solidFill>
            <a:round/>
            <a:headEnd/>
            <a:tailEnd/>
          </a:ln>
        </p:spPr>
        <p:txBody>
          <a:bodyPr wrap="none" anchor="ctr"/>
          <a:lstStyle/>
          <a:p>
            <a:endParaRPr lang="en-US" dirty="0"/>
          </a:p>
        </p:txBody>
      </p:sp>
      <p:sp>
        <p:nvSpPr>
          <p:cNvPr id="12" name="Oval 1035"/>
          <p:cNvSpPr>
            <a:spLocks noChangeArrowheads="1"/>
          </p:cNvSpPr>
          <p:nvPr/>
        </p:nvSpPr>
        <p:spPr bwMode="auto">
          <a:xfrm>
            <a:off x="5943600" y="4724400"/>
            <a:ext cx="1828800" cy="914400"/>
          </a:xfrm>
          <a:prstGeom prst="ellipse">
            <a:avLst/>
          </a:prstGeom>
          <a:solidFill>
            <a:schemeClr val="tx1"/>
          </a:solidFill>
          <a:ln w="9525">
            <a:solidFill>
              <a:schemeClr val="tx1"/>
            </a:solidFill>
            <a:round/>
            <a:headEnd/>
            <a:tailEnd/>
          </a:ln>
        </p:spPr>
        <p:txBody>
          <a:bodyPr wrap="none" anchor="ctr"/>
          <a:lstStyle/>
          <a:p>
            <a:endParaRPr lang="en-US" dirty="0"/>
          </a:p>
        </p:txBody>
      </p:sp>
      <p:sp>
        <p:nvSpPr>
          <p:cNvPr id="13" name="Line 1036"/>
          <p:cNvSpPr>
            <a:spLocks noChangeShapeType="1"/>
          </p:cNvSpPr>
          <p:nvPr/>
        </p:nvSpPr>
        <p:spPr bwMode="auto">
          <a:xfrm flipV="1">
            <a:off x="4572000" y="1676400"/>
            <a:ext cx="0" cy="958850"/>
          </a:xfrm>
          <a:prstGeom prst="line">
            <a:avLst/>
          </a:prstGeom>
          <a:noFill/>
          <a:ln w="9525">
            <a:solidFill>
              <a:schemeClr val="tx1"/>
            </a:solidFill>
            <a:round/>
            <a:headEnd/>
            <a:tailEnd type="triangle" w="med" len="med"/>
          </a:ln>
        </p:spPr>
        <p:txBody>
          <a:bodyPr/>
          <a:lstStyle/>
          <a:p>
            <a:endParaRPr lang="en-US" dirty="0"/>
          </a:p>
        </p:txBody>
      </p:sp>
      <p:sp>
        <p:nvSpPr>
          <p:cNvPr id="14" name="Rectangle 1037"/>
          <p:cNvSpPr>
            <a:spLocks noChangeArrowheads="1"/>
          </p:cNvSpPr>
          <p:nvPr/>
        </p:nvSpPr>
        <p:spPr bwMode="auto">
          <a:xfrm>
            <a:off x="3352800" y="1143000"/>
            <a:ext cx="2438400" cy="457200"/>
          </a:xfrm>
          <a:prstGeom prst="rect">
            <a:avLst/>
          </a:prstGeom>
          <a:solidFill>
            <a:srgbClr val="FFFFFF"/>
          </a:solidFill>
          <a:ln w="9525">
            <a:solidFill>
              <a:schemeClr val="tx1"/>
            </a:solidFill>
            <a:miter lim="800000"/>
            <a:headEnd/>
            <a:tailEnd/>
          </a:ln>
        </p:spPr>
        <p:txBody>
          <a:bodyPr wrap="none" anchor="ctr"/>
          <a:lstStyle/>
          <a:p>
            <a:endParaRPr lang="en-US" dirty="0"/>
          </a:p>
        </p:txBody>
      </p:sp>
      <p:sp>
        <p:nvSpPr>
          <p:cNvPr id="15" name="Line 1038"/>
          <p:cNvSpPr>
            <a:spLocks noChangeShapeType="1"/>
          </p:cNvSpPr>
          <p:nvPr/>
        </p:nvSpPr>
        <p:spPr bwMode="auto">
          <a:xfrm flipV="1">
            <a:off x="5638800" y="2362200"/>
            <a:ext cx="990600" cy="609600"/>
          </a:xfrm>
          <a:prstGeom prst="line">
            <a:avLst/>
          </a:prstGeom>
          <a:noFill/>
          <a:ln w="9525">
            <a:solidFill>
              <a:schemeClr val="tx1"/>
            </a:solidFill>
            <a:round/>
            <a:headEnd/>
            <a:tailEnd type="triangle" w="med" len="med"/>
          </a:ln>
        </p:spPr>
        <p:txBody>
          <a:bodyPr/>
          <a:lstStyle/>
          <a:p>
            <a:endParaRPr lang="en-US" dirty="0"/>
          </a:p>
        </p:txBody>
      </p:sp>
      <p:sp>
        <p:nvSpPr>
          <p:cNvPr id="16" name="Line 1039"/>
          <p:cNvSpPr>
            <a:spLocks noChangeShapeType="1"/>
          </p:cNvSpPr>
          <p:nvPr/>
        </p:nvSpPr>
        <p:spPr bwMode="auto">
          <a:xfrm flipV="1">
            <a:off x="5715000" y="2940050"/>
            <a:ext cx="914400" cy="0"/>
          </a:xfrm>
          <a:prstGeom prst="line">
            <a:avLst/>
          </a:prstGeom>
          <a:noFill/>
          <a:ln w="9525">
            <a:solidFill>
              <a:schemeClr val="tx1"/>
            </a:solidFill>
            <a:round/>
            <a:headEnd/>
            <a:tailEnd type="triangle" w="med" len="med"/>
          </a:ln>
        </p:spPr>
        <p:txBody>
          <a:bodyPr/>
          <a:lstStyle/>
          <a:p>
            <a:endParaRPr lang="en-US" dirty="0"/>
          </a:p>
        </p:txBody>
      </p:sp>
      <p:sp>
        <p:nvSpPr>
          <p:cNvPr id="17" name="Line 1040"/>
          <p:cNvSpPr>
            <a:spLocks noChangeShapeType="1"/>
          </p:cNvSpPr>
          <p:nvPr/>
        </p:nvSpPr>
        <p:spPr bwMode="auto">
          <a:xfrm>
            <a:off x="5715000" y="2940050"/>
            <a:ext cx="914400" cy="533400"/>
          </a:xfrm>
          <a:prstGeom prst="line">
            <a:avLst/>
          </a:prstGeom>
          <a:noFill/>
          <a:ln w="9525">
            <a:solidFill>
              <a:schemeClr val="tx1"/>
            </a:solidFill>
            <a:round/>
            <a:headEnd/>
            <a:tailEnd type="triangle" w="med" len="med"/>
          </a:ln>
        </p:spPr>
        <p:txBody>
          <a:bodyPr/>
          <a:lstStyle/>
          <a:p>
            <a:endParaRPr lang="en-US" dirty="0"/>
          </a:p>
        </p:txBody>
      </p:sp>
      <p:sp>
        <p:nvSpPr>
          <p:cNvPr id="18" name="Rectangle 1041"/>
          <p:cNvSpPr>
            <a:spLocks noChangeArrowheads="1"/>
          </p:cNvSpPr>
          <p:nvPr/>
        </p:nvSpPr>
        <p:spPr bwMode="auto">
          <a:xfrm>
            <a:off x="6705600" y="1981200"/>
            <a:ext cx="1524000" cy="457200"/>
          </a:xfrm>
          <a:prstGeom prst="rect">
            <a:avLst/>
          </a:prstGeom>
          <a:solidFill>
            <a:schemeClr val="tx1"/>
          </a:solidFill>
          <a:ln w="9525">
            <a:solidFill>
              <a:schemeClr val="tx1"/>
            </a:solidFill>
            <a:miter lim="800000"/>
            <a:headEnd/>
            <a:tailEnd/>
          </a:ln>
        </p:spPr>
        <p:txBody>
          <a:bodyPr wrap="none" anchor="ctr"/>
          <a:lstStyle/>
          <a:p>
            <a:endParaRPr lang="en-US" dirty="0"/>
          </a:p>
        </p:txBody>
      </p:sp>
      <p:sp>
        <p:nvSpPr>
          <p:cNvPr id="19" name="Rectangle 1042"/>
          <p:cNvSpPr>
            <a:spLocks noChangeArrowheads="1"/>
          </p:cNvSpPr>
          <p:nvPr/>
        </p:nvSpPr>
        <p:spPr bwMode="auto">
          <a:xfrm>
            <a:off x="6705600" y="2667000"/>
            <a:ext cx="1524000" cy="457200"/>
          </a:xfrm>
          <a:prstGeom prst="rect">
            <a:avLst/>
          </a:prstGeom>
          <a:solidFill>
            <a:schemeClr val="tx1"/>
          </a:solidFill>
          <a:ln w="9525">
            <a:solidFill>
              <a:schemeClr val="tx1"/>
            </a:solidFill>
            <a:miter lim="800000"/>
            <a:headEnd/>
            <a:tailEnd/>
          </a:ln>
        </p:spPr>
        <p:txBody>
          <a:bodyPr wrap="none" anchor="ctr"/>
          <a:lstStyle/>
          <a:p>
            <a:endParaRPr lang="en-US" dirty="0"/>
          </a:p>
        </p:txBody>
      </p:sp>
      <p:sp>
        <p:nvSpPr>
          <p:cNvPr id="20" name="Rectangle 1043"/>
          <p:cNvSpPr>
            <a:spLocks noChangeArrowheads="1"/>
          </p:cNvSpPr>
          <p:nvPr/>
        </p:nvSpPr>
        <p:spPr bwMode="auto">
          <a:xfrm>
            <a:off x="6705600" y="3352800"/>
            <a:ext cx="1524000" cy="457200"/>
          </a:xfrm>
          <a:prstGeom prst="rect">
            <a:avLst/>
          </a:prstGeom>
          <a:solidFill>
            <a:schemeClr val="tx1"/>
          </a:solidFill>
          <a:ln w="9525">
            <a:solidFill>
              <a:schemeClr val="tx1"/>
            </a:solidFill>
            <a:miter lim="800000"/>
            <a:headEnd/>
            <a:tailEnd/>
          </a:ln>
        </p:spPr>
        <p:txBody>
          <a:bodyPr wrap="none" anchor="ctr"/>
          <a:lstStyle/>
          <a:p>
            <a:endParaRPr lang="en-US" dirty="0"/>
          </a:p>
        </p:txBody>
      </p:sp>
      <p:sp>
        <p:nvSpPr>
          <p:cNvPr id="21" name="Text Box 1044"/>
          <p:cNvSpPr txBox="1">
            <a:spLocks noChangeArrowheads="1"/>
          </p:cNvSpPr>
          <p:nvPr/>
        </p:nvSpPr>
        <p:spPr bwMode="auto">
          <a:xfrm>
            <a:off x="3429000" y="609600"/>
            <a:ext cx="2438400" cy="523220"/>
          </a:xfrm>
          <a:prstGeom prst="rect">
            <a:avLst/>
          </a:prstGeom>
          <a:noFill/>
          <a:ln w="9525">
            <a:noFill/>
            <a:miter lim="800000"/>
            <a:headEnd/>
            <a:tailEnd/>
          </a:ln>
          <a:effectLst/>
        </p:spPr>
        <p:txBody>
          <a:bodyPr wrap="square">
            <a:spAutoFit/>
          </a:bodyPr>
          <a:lstStyle/>
          <a:p>
            <a:pPr algn="ctr">
              <a:spcBef>
                <a:spcPct val="50000"/>
              </a:spcBef>
              <a:defRPr/>
            </a:pPr>
            <a:r>
              <a:rPr lang="en-US" sz="2800" i="1" dirty="0">
                <a:effectLst>
                  <a:outerShdw blurRad="38100" dist="38100" dir="2700000" algn="tl">
                    <a:srgbClr val="C0C0C0"/>
                  </a:outerShdw>
                </a:effectLst>
              </a:rPr>
              <a:t>What is it?</a:t>
            </a:r>
          </a:p>
        </p:txBody>
      </p:sp>
      <p:sp>
        <p:nvSpPr>
          <p:cNvPr id="22" name="Rectangle 1045"/>
          <p:cNvSpPr>
            <a:spLocks noChangeArrowheads="1"/>
          </p:cNvSpPr>
          <p:nvPr/>
        </p:nvSpPr>
        <p:spPr bwMode="auto">
          <a:xfrm>
            <a:off x="6248400" y="1447800"/>
            <a:ext cx="2474780" cy="523220"/>
          </a:xfrm>
          <a:prstGeom prst="rect">
            <a:avLst/>
          </a:prstGeom>
          <a:noFill/>
          <a:ln w="9525">
            <a:noFill/>
            <a:miter lim="800000"/>
            <a:headEnd/>
            <a:tailEnd/>
          </a:ln>
          <a:effectLst/>
        </p:spPr>
        <p:txBody>
          <a:bodyPr wrap="none">
            <a:spAutoFit/>
          </a:bodyPr>
          <a:lstStyle/>
          <a:p>
            <a:pPr algn="ctr">
              <a:spcBef>
                <a:spcPct val="50000"/>
              </a:spcBef>
              <a:defRPr/>
            </a:pPr>
            <a:r>
              <a:rPr lang="en-US" sz="2800" i="1" dirty="0">
                <a:effectLst>
                  <a:outerShdw blurRad="38100" dist="38100" dir="2700000" algn="tl">
                    <a:srgbClr val="C0C0C0"/>
                  </a:outerShdw>
                </a:effectLst>
              </a:rPr>
              <a:t>What is it like?</a:t>
            </a:r>
          </a:p>
        </p:txBody>
      </p:sp>
      <p:sp>
        <p:nvSpPr>
          <p:cNvPr id="23" name="Rectangle 1046"/>
          <p:cNvSpPr>
            <a:spLocks noChangeArrowheads="1"/>
          </p:cNvSpPr>
          <p:nvPr/>
        </p:nvSpPr>
        <p:spPr bwMode="auto">
          <a:xfrm>
            <a:off x="2514600" y="6096000"/>
            <a:ext cx="4160306" cy="523220"/>
          </a:xfrm>
          <a:prstGeom prst="rect">
            <a:avLst/>
          </a:prstGeom>
          <a:noFill/>
          <a:ln w="9525">
            <a:noFill/>
            <a:miter lim="800000"/>
            <a:headEnd/>
            <a:tailEnd/>
          </a:ln>
          <a:effectLst/>
        </p:spPr>
        <p:txBody>
          <a:bodyPr wrap="none">
            <a:spAutoFit/>
          </a:bodyPr>
          <a:lstStyle/>
          <a:p>
            <a:pPr algn="ctr">
              <a:spcBef>
                <a:spcPct val="50000"/>
              </a:spcBef>
              <a:defRPr/>
            </a:pPr>
            <a:r>
              <a:rPr lang="en-US" sz="2800" i="1" dirty="0">
                <a:effectLst>
                  <a:outerShdw blurRad="38100" dist="38100" dir="2700000" algn="tl">
                    <a:srgbClr val="C0C0C0"/>
                  </a:outerShdw>
                </a:effectLst>
              </a:rPr>
              <a:t>What are some examples?</a:t>
            </a:r>
          </a:p>
        </p:txBody>
      </p:sp>
      <p:sp>
        <p:nvSpPr>
          <p:cNvPr id="24" name="Rectangle 1047"/>
          <p:cNvSpPr>
            <a:spLocks noChangeArrowheads="1"/>
          </p:cNvSpPr>
          <p:nvPr/>
        </p:nvSpPr>
        <p:spPr bwMode="auto">
          <a:xfrm>
            <a:off x="443920" y="1873250"/>
            <a:ext cx="2299860" cy="523220"/>
          </a:xfrm>
          <a:prstGeom prst="rect">
            <a:avLst/>
          </a:prstGeom>
          <a:noFill/>
          <a:ln w="9525">
            <a:noFill/>
            <a:miter lim="800000"/>
            <a:headEnd/>
            <a:tailEnd/>
          </a:ln>
          <a:effectLst/>
        </p:spPr>
        <p:txBody>
          <a:bodyPr wrap="none">
            <a:spAutoFit/>
          </a:bodyPr>
          <a:lstStyle/>
          <a:p>
            <a:pPr algn="ctr">
              <a:spcBef>
                <a:spcPct val="50000"/>
              </a:spcBef>
              <a:defRPr/>
            </a:pPr>
            <a:r>
              <a:rPr lang="en-US" sz="2800" i="1" dirty="0">
                <a:effectLst>
                  <a:outerShdw blurRad="38100" dist="38100" dir="2700000" algn="tl">
                    <a:srgbClr val="C0C0C0"/>
                  </a:outerShdw>
                </a:effectLst>
              </a:rPr>
              <a:t>A comparison</a:t>
            </a:r>
          </a:p>
        </p:txBody>
      </p:sp>
      <p:sp>
        <p:nvSpPr>
          <p:cNvPr id="25" name="Text Box 1048"/>
          <p:cNvSpPr txBox="1">
            <a:spLocks noChangeArrowheads="1"/>
          </p:cNvSpPr>
          <p:nvPr/>
        </p:nvSpPr>
        <p:spPr bwMode="auto">
          <a:xfrm>
            <a:off x="6019800" y="6400800"/>
            <a:ext cx="2819400" cy="276999"/>
          </a:xfrm>
          <a:prstGeom prst="rect">
            <a:avLst/>
          </a:prstGeom>
          <a:noFill/>
          <a:ln w="9525">
            <a:noFill/>
            <a:miter lim="800000"/>
            <a:headEnd/>
            <a:tailEnd/>
          </a:ln>
        </p:spPr>
        <p:txBody>
          <a:bodyPr>
            <a:spAutoFit/>
          </a:bodyPr>
          <a:lstStyle/>
          <a:p>
            <a:pPr algn="r">
              <a:spcBef>
                <a:spcPct val="50000"/>
              </a:spcBef>
            </a:pPr>
            <a:r>
              <a:rPr lang="en-US" sz="1200" b="1" dirty="0"/>
              <a:t>(Schwartz &amp; Raphael, 1985)</a:t>
            </a:r>
          </a:p>
        </p:txBody>
      </p:sp>
      <p:sp>
        <p:nvSpPr>
          <p:cNvPr id="26" name="Rectangle 1050"/>
          <p:cNvSpPr txBox="1">
            <a:spLocks noChangeArrowheads="1"/>
          </p:cNvSpPr>
          <p:nvPr/>
        </p:nvSpPr>
        <p:spPr>
          <a:xfrm>
            <a:off x="685800" y="381000"/>
            <a:ext cx="7772400" cy="381000"/>
          </a:xfrm>
          <a:prstGeom prst="rect">
            <a:avLst/>
          </a:prstGeom>
          <a:ln w="6350" cap="rnd">
            <a:noFill/>
          </a:ln>
        </p:spPr>
        <p:txBody>
          <a:bodyPr vert="horz"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u="none" strike="noStrike" kern="1200" cap="none" spc="-100" normalizeH="0" baseline="0" noProof="0" dirty="0" smtClean="0">
                <a:ln w="3200">
                  <a:solidFill>
                    <a:schemeClr val="bg2">
                      <a:shade val="75000"/>
                      <a:alpha val="25000"/>
                    </a:schemeClr>
                  </a:solidFill>
                  <a:prstDash val="solid"/>
                  <a:round/>
                </a:ln>
                <a:solidFill>
                  <a:schemeClr val="tx2">
                    <a:lumMod val="75000"/>
                  </a:schemeClr>
                </a:solidFill>
                <a:effectLst>
                  <a:innerShdw blurRad="50800" dist="25400" dir="13500000">
                    <a:prstClr val="black">
                      <a:alpha val="70000"/>
                    </a:prstClr>
                  </a:innerShdw>
                </a:effectLst>
                <a:uLnTx/>
                <a:uFillTx/>
                <a:latin typeface="+mj-lt"/>
                <a:ea typeface="+mj-ea"/>
                <a:cs typeface="+mj-cs"/>
              </a:rPr>
              <a:t>Concept of Definition Map</a:t>
            </a:r>
          </a:p>
        </p:txBody>
      </p:sp>
      <p:sp>
        <p:nvSpPr>
          <p:cNvPr id="27" name="TextBox 26"/>
          <p:cNvSpPr txBox="1"/>
          <p:nvPr/>
        </p:nvSpPr>
        <p:spPr>
          <a:xfrm rot="20706166">
            <a:off x="3182478" y="2254149"/>
            <a:ext cx="1219200" cy="523220"/>
          </a:xfrm>
          <a:prstGeom prst="rect">
            <a:avLst/>
          </a:prstGeom>
          <a:noFill/>
        </p:spPr>
        <p:txBody>
          <a:bodyPr wrap="square" rtlCol="0">
            <a:spAutoFit/>
          </a:bodyPr>
          <a:lstStyle/>
          <a:p>
            <a:pPr algn="ctr"/>
            <a:r>
              <a:rPr lang="en-US" sz="2800" i="1" dirty="0" smtClean="0">
                <a:effectLst>
                  <a:outerShdw blurRad="38100" dist="38100" dir="2700000" algn="tl">
                    <a:srgbClr val="000000">
                      <a:alpha val="43137"/>
                    </a:srgbClr>
                  </a:outerShdw>
                </a:effectLst>
              </a:rPr>
              <a:t>Focus</a:t>
            </a:r>
            <a:endParaRPr lang="en-US" sz="2800" i="1" dirty="0">
              <a:effectLst>
                <a:outerShdw blurRad="38100" dist="38100" dir="2700000" algn="tl">
                  <a:srgbClr val="000000">
                    <a:alpha val="43137"/>
                  </a:srgbClr>
                </a:outerShdw>
              </a:effectLst>
            </a:endParaRPr>
          </a:p>
        </p:txBody>
      </p:sp>
      <p:sp>
        <p:nvSpPr>
          <p:cNvPr id="28" name="Rectangle 27"/>
          <p:cNvSpPr/>
          <p:nvPr/>
        </p:nvSpPr>
        <p:spPr>
          <a:xfrm rot="1124226">
            <a:off x="4761556" y="2266518"/>
            <a:ext cx="1027654" cy="523220"/>
          </a:xfrm>
          <a:prstGeom prst="rect">
            <a:avLst/>
          </a:prstGeom>
        </p:spPr>
        <p:txBody>
          <a:bodyPr wrap="square">
            <a:spAutoFit/>
          </a:bodyPr>
          <a:lstStyle/>
          <a:p>
            <a:pPr algn="ctr"/>
            <a:r>
              <a:rPr lang="en-US" sz="2800" i="1" dirty="0" smtClean="0">
                <a:effectLst>
                  <a:outerShdw blurRad="38100" dist="38100" dir="2700000" algn="tl">
                    <a:srgbClr val="000000">
                      <a:alpha val="43137"/>
                    </a:srgbClr>
                  </a:outerShdw>
                </a:effectLst>
              </a:rPr>
              <a:t>Word</a:t>
            </a:r>
            <a:endParaRPr lang="en-US" sz="2800" i="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46</a:t>
            </a:fld>
            <a:endParaRPr lang="en-US" dirty="0"/>
          </a:p>
        </p:txBody>
      </p:sp>
      <p:sp>
        <p:nvSpPr>
          <p:cNvPr id="3" name="Rectangle 1050"/>
          <p:cNvSpPr txBox="1">
            <a:spLocks noChangeArrowheads="1"/>
          </p:cNvSpPr>
          <p:nvPr/>
        </p:nvSpPr>
        <p:spPr>
          <a:xfrm>
            <a:off x="381000" y="304800"/>
            <a:ext cx="7772400" cy="381000"/>
          </a:xfrm>
          <a:prstGeom prst="rect">
            <a:avLst/>
          </a:prstGeom>
          <a:ln w="6350" cap="rnd">
            <a:noFill/>
          </a:ln>
        </p:spPr>
        <p:txBody>
          <a:bodyPr vert="horz"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u="none" strike="noStrike" kern="1200" cap="none" spc="-100" normalizeH="0" baseline="0" noProof="0" dirty="0" smtClean="0">
                <a:ln w="3200">
                  <a:solidFill>
                    <a:schemeClr val="bg2">
                      <a:shade val="75000"/>
                      <a:alpha val="25000"/>
                    </a:schemeClr>
                  </a:solidFill>
                  <a:prstDash val="solid"/>
                  <a:round/>
                </a:ln>
                <a:solidFill>
                  <a:schemeClr val="tx2">
                    <a:lumMod val="75000"/>
                  </a:schemeClr>
                </a:solidFill>
                <a:effectLst>
                  <a:innerShdw blurRad="50800" dist="25400" dir="13500000">
                    <a:prstClr val="black">
                      <a:alpha val="70000"/>
                    </a:prstClr>
                  </a:innerShdw>
                </a:effectLst>
                <a:uLnTx/>
                <a:uFillTx/>
                <a:latin typeface="+mj-lt"/>
                <a:ea typeface="+mj-ea"/>
                <a:cs typeface="+mj-cs"/>
              </a:rPr>
              <a:t>Concept of Definition Map</a:t>
            </a:r>
          </a:p>
        </p:txBody>
      </p:sp>
      <p:sp>
        <p:nvSpPr>
          <p:cNvPr id="4" name="Slide Number Placeholder 1"/>
          <p:cNvSpPr txBox="1">
            <a:spLocks/>
          </p:cNvSpPr>
          <p:nvPr/>
        </p:nvSpPr>
        <p:spPr>
          <a:xfrm>
            <a:off x="8382000" y="6019800"/>
            <a:ext cx="609600" cy="457200"/>
          </a:xfrm>
          <a:prstGeom prst="rect">
            <a:avLst/>
          </a:prstGeom>
          <a:noFill/>
        </p:spPr>
        <p:txBody>
          <a:bodyPr vert="horz"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chemeClr val="tx2"/>
              </a:solidFill>
              <a:effectLst/>
              <a:uLnTx/>
              <a:uFillTx/>
              <a:latin typeface="+mn-lt"/>
              <a:ea typeface="+mn-ea"/>
              <a:cs typeface="+mn-cs"/>
            </a:endParaRPr>
          </a:p>
        </p:txBody>
      </p:sp>
      <p:sp>
        <p:nvSpPr>
          <p:cNvPr id="5" name="Oval 1026"/>
          <p:cNvSpPr>
            <a:spLocks noChangeArrowheads="1"/>
          </p:cNvSpPr>
          <p:nvPr/>
        </p:nvSpPr>
        <p:spPr bwMode="auto">
          <a:xfrm>
            <a:off x="2743200" y="2667000"/>
            <a:ext cx="2362200" cy="1143000"/>
          </a:xfrm>
          <a:prstGeom prst="ellipse">
            <a:avLst/>
          </a:prstGeom>
          <a:solidFill>
            <a:schemeClr val="tx1"/>
          </a:solidFill>
          <a:ln w="9525">
            <a:solidFill>
              <a:schemeClr val="tx1"/>
            </a:solidFill>
            <a:round/>
            <a:headEnd/>
            <a:tailEnd/>
          </a:ln>
        </p:spPr>
        <p:txBody>
          <a:bodyPr wrap="none" anchor="ctr"/>
          <a:lstStyle/>
          <a:p>
            <a:endParaRPr lang="en-US" dirty="0"/>
          </a:p>
        </p:txBody>
      </p:sp>
      <p:sp>
        <p:nvSpPr>
          <p:cNvPr id="6" name="Line 1027"/>
          <p:cNvSpPr>
            <a:spLocks noChangeShapeType="1"/>
          </p:cNvSpPr>
          <p:nvPr/>
        </p:nvSpPr>
        <p:spPr bwMode="auto">
          <a:xfrm>
            <a:off x="3886200" y="3810000"/>
            <a:ext cx="685800" cy="1066800"/>
          </a:xfrm>
          <a:prstGeom prst="line">
            <a:avLst/>
          </a:prstGeom>
          <a:noFill/>
          <a:ln w="9525">
            <a:solidFill>
              <a:schemeClr val="tx1"/>
            </a:solidFill>
            <a:round/>
            <a:headEnd/>
            <a:tailEnd type="triangle" w="med" len="med"/>
          </a:ln>
        </p:spPr>
        <p:txBody>
          <a:bodyPr/>
          <a:lstStyle/>
          <a:p>
            <a:endParaRPr lang="en-US" dirty="0"/>
          </a:p>
        </p:txBody>
      </p:sp>
      <p:sp>
        <p:nvSpPr>
          <p:cNvPr id="7" name="Line 1028"/>
          <p:cNvSpPr>
            <a:spLocks noChangeShapeType="1"/>
          </p:cNvSpPr>
          <p:nvPr/>
        </p:nvSpPr>
        <p:spPr bwMode="auto">
          <a:xfrm flipH="1">
            <a:off x="2438400" y="3810000"/>
            <a:ext cx="1371600" cy="914400"/>
          </a:xfrm>
          <a:prstGeom prst="line">
            <a:avLst/>
          </a:prstGeom>
          <a:noFill/>
          <a:ln w="9525">
            <a:solidFill>
              <a:schemeClr val="tx1"/>
            </a:solidFill>
            <a:round/>
            <a:headEnd/>
            <a:tailEnd type="triangle" w="med" len="med"/>
          </a:ln>
        </p:spPr>
        <p:txBody>
          <a:bodyPr/>
          <a:lstStyle/>
          <a:p>
            <a:endParaRPr lang="en-US" dirty="0"/>
          </a:p>
        </p:txBody>
      </p:sp>
      <p:sp>
        <p:nvSpPr>
          <p:cNvPr id="9" name="Line 1031"/>
          <p:cNvSpPr>
            <a:spLocks noChangeShapeType="1"/>
          </p:cNvSpPr>
          <p:nvPr/>
        </p:nvSpPr>
        <p:spPr bwMode="auto">
          <a:xfrm flipH="1" flipV="1">
            <a:off x="2209800" y="2971800"/>
            <a:ext cx="990600" cy="76200"/>
          </a:xfrm>
          <a:prstGeom prst="line">
            <a:avLst/>
          </a:prstGeom>
          <a:noFill/>
          <a:ln w="9525">
            <a:solidFill>
              <a:schemeClr val="tx1"/>
            </a:solidFill>
            <a:round/>
            <a:headEnd/>
            <a:tailEnd type="triangle" w="med" len="med"/>
          </a:ln>
        </p:spPr>
        <p:txBody>
          <a:bodyPr/>
          <a:lstStyle/>
          <a:p>
            <a:endParaRPr lang="en-US" dirty="0"/>
          </a:p>
        </p:txBody>
      </p:sp>
      <p:sp>
        <p:nvSpPr>
          <p:cNvPr id="10" name="Oval 1032"/>
          <p:cNvSpPr>
            <a:spLocks noChangeArrowheads="1"/>
          </p:cNvSpPr>
          <p:nvPr/>
        </p:nvSpPr>
        <p:spPr bwMode="auto">
          <a:xfrm>
            <a:off x="381000" y="2362200"/>
            <a:ext cx="1752600" cy="1143000"/>
          </a:xfrm>
          <a:prstGeom prst="ellipse">
            <a:avLst/>
          </a:prstGeom>
          <a:solidFill>
            <a:schemeClr val="tx1"/>
          </a:solidFill>
          <a:ln w="9525">
            <a:solidFill>
              <a:schemeClr val="tx1"/>
            </a:solidFill>
            <a:round/>
            <a:headEnd/>
            <a:tailEnd/>
          </a:ln>
        </p:spPr>
        <p:txBody>
          <a:bodyPr wrap="none" anchor="ctr"/>
          <a:lstStyle/>
          <a:p>
            <a:pPr algn="ctr"/>
            <a:r>
              <a:rPr lang="en-US" sz="2400" b="1" dirty="0" smtClean="0">
                <a:solidFill>
                  <a:srgbClr val="CC66FF"/>
                </a:solidFill>
              </a:rPr>
              <a:t>Paradox</a:t>
            </a:r>
            <a:endParaRPr lang="en-US" sz="2400" b="1" dirty="0">
              <a:solidFill>
                <a:srgbClr val="CC66FF"/>
              </a:solidFill>
            </a:endParaRPr>
          </a:p>
        </p:txBody>
      </p:sp>
      <p:sp>
        <p:nvSpPr>
          <p:cNvPr id="11" name="Oval 1033"/>
          <p:cNvSpPr>
            <a:spLocks noChangeArrowheads="1"/>
          </p:cNvSpPr>
          <p:nvPr/>
        </p:nvSpPr>
        <p:spPr bwMode="auto">
          <a:xfrm>
            <a:off x="3429000" y="4953000"/>
            <a:ext cx="2362200" cy="1219200"/>
          </a:xfrm>
          <a:prstGeom prst="ellipse">
            <a:avLst/>
          </a:prstGeom>
          <a:solidFill>
            <a:schemeClr val="tx1"/>
          </a:solidFill>
          <a:ln w="9525">
            <a:solidFill>
              <a:schemeClr val="tx1"/>
            </a:solidFill>
            <a:round/>
            <a:headEnd/>
            <a:tailEnd/>
          </a:ln>
        </p:spPr>
        <p:txBody>
          <a:bodyPr wrap="none" anchor="ctr"/>
          <a:lstStyle/>
          <a:p>
            <a:pPr algn="ctr"/>
            <a:r>
              <a:rPr lang="en-US" b="1" dirty="0" smtClean="0">
                <a:solidFill>
                  <a:srgbClr val="CC66FF"/>
                </a:solidFill>
              </a:rPr>
              <a:t>Calling a “klutz” </a:t>
            </a:r>
          </a:p>
          <a:p>
            <a:pPr algn="ctr"/>
            <a:r>
              <a:rPr lang="en-US" b="1" dirty="0" smtClean="0">
                <a:solidFill>
                  <a:srgbClr val="CC66FF"/>
                </a:solidFill>
              </a:rPr>
              <a:t>grace</a:t>
            </a:r>
            <a:endParaRPr lang="en-US" b="1" dirty="0">
              <a:solidFill>
                <a:srgbClr val="CC66FF"/>
              </a:solidFill>
            </a:endParaRPr>
          </a:p>
        </p:txBody>
      </p:sp>
      <p:sp>
        <p:nvSpPr>
          <p:cNvPr id="12" name="Oval 1034"/>
          <p:cNvSpPr>
            <a:spLocks noChangeArrowheads="1"/>
          </p:cNvSpPr>
          <p:nvPr/>
        </p:nvSpPr>
        <p:spPr bwMode="auto">
          <a:xfrm>
            <a:off x="381000" y="4648200"/>
            <a:ext cx="2438400" cy="1676400"/>
          </a:xfrm>
          <a:prstGeom prst="ellipse">
            <a:avLst/>
          </a:prstGeom>
          <a:solidFill>
            <a:schemeClr val="tx1"/>
          </a:solidFill>
          <a:ln w="9525">
            <a:solidFill>
              <a:schemeClr val="tx1"/>
            </a:solidFill>
            <a:round/>
            <a:headEnd/>
            <a:tailEnd/>
          </a:ln>
        </p:spPr>
        <p:txBody>
          <a:bodyPr wrap="none" anchor="ctr"/>
          <a:lstStyle/>
          <a:p>
            <a:pPr algn="ctr"/>
            <a:r>
              <a:rPr lang="en-US" b="1" dirty="0" smtClean="0">
                <a:solidFill>
                  <a:srgbClr val="CC66FF"/>
                </a:solidFill>
              </a:rPr>
              <a:t>When Romeo</a:t>
            </a:r>
          </a:p>
          <a:p>
            <a:pPr algn="ctr"/>
            <a:r>
              <a:rPr lang="en-US" b="1" dirty="0" smtClean="0">
                <a:solidFill>
                  <a:srgbClr val="CC66FF"/>
                </a:solidFill>
              </a:rPr>
              <a:t>thought Juliet </a:t>
            </a:r>
          </a:p>
          <a:p>
            <a:pPr algn="ctr"/>
            <a:r>
              <a:rPr lang="en-US" b="1" dirty="0" smtClean="0">
                <a:solidFill>
                  <a:srgbClr val="CC66FF"/>
                </a:solidFill>
              </a:rPr>
              <a:t>was dead, but </a:t>
            </a:r>
          </a:p>
          <a:p>
            <a:pPr algn="ctr"/>
            <a:r>
              <a:rPr lang="en-US" b="1" dirty="0" smtClean="0">
                <a:solidFill>
                  <a:srgbClr val="CC66FF"/>
                </a:solidFill>
              </a:rPr>
              <a:t>you knew she </a:t>
            </a:r>
          </a:p>
          <a:p>
            <a:pPr algn="ctr"/>
            <a:r>
              <a:rPr lang="en-US" b="1" dirty="0" smtClean="0">
                <a:solidFill>
                  <a:srgbClr val="CC66FF"/>
                </a:solidFill>
              </a:rPr>
              <a:t>wasn’t.</a:t>
            </a:r>
            <a:endParaRPr lang="en-US" b="1" dirty="0">
              <a:solidFill>
                <a:srgbClr val="CC66FF"/>
              </a:solidFill>
            </a:endParaRPr>
          </a:p>
        </p:txBody>
      </p:sp>
      <p:sp>
        <p:nvSpPr>
          <p:cNvPr id="14" name="Line 1036"/>
          <p:cNvSpPr>
            <a:spLocks noChangeShapeType="1"/>
          </p:cNvSpPr>
          <p:nvPr/>
        </p:nvSpPr>
        <p:spPr bwMode="auto">
          <a:xfrm flipV="1">
            <a:off x="3962400" y="1905000"/>
            <a:ext cx="0" cy="806450"/>
          </a:xfrm>
          <a:prstGeom prst="line">
            <a:avLst/>
          </a:prstGeom>
          <a:noFill/>
          <a:ln w="9525">
            <a:solidFill>
              <a:schemeClr val="tx1"/>
            </a:solidFill>
            <a:round/>
            <a:headEnd/>
            <a:tailEnd type="triangle" w="med" len="med"/>
          </a:ln>
        </p:spPr>
        <p:txBody>
          <a:bodyPr/>
          <a:lstStyle/>
          <a:p>
            <a:endParaRPr lang="en-US" dirty="0"/>
          </a:p>
        </p:txBody>
      </p:sp>
      <p:sp>
        <p:nvSpPr>
          <p:cNvPr id="15" name="Rectangle 1037"/>
          <p:cNvSpPr>
            <a:spLocks noChangeArrowheads="1"/>
          </p:cNvSpPr>
          <p:nvPr/>
        </p:nvSpPr>
        <p:spPr bwMode="auto">
          <a:xfrm>
            <a:off x="2057400" y="990600"/>
            <a:ext cx="3733800" cy="762000"/>
          </a:xfrm>
          <a:prstGeom prst="rect">
            <a:avLst/>
          </a:prstGeom>
          <a:solidFill>
            <a:srgbClr val="FFFFFF"/>
          </a:solidFill>
          <a:ln w="9525">
            <a:solidFill>
              <a:schemeClr val="tx1"/>
            </a:solidFill>
            <a:miter lim="800000"/>
            <a:headEnd/>
            <a:tailEnd/>
          </a:ln>
        </p:spPr>
        <p:txBody>
          <a:bodyPr wrap="none" anchor="ctr"/>
          <a:lstStyle/>
          <a:p>
            <a:endParaRPr lang="en-US" dirty="0" smtClean="0">
              <a:solidFill>
                <a:srgbClr val="CC66FF"/>
              </a:solidFill>
            </a:endParaRPr>
          </a:p>
          <a:p>
            <a:pPr algn="ctr"/>
            <a:r>
              <a:rPr lang="en-US" sz="2000" b="1" dirty="0" smtClean="0">
                <a:solidFill>
                  <a:srgbClr val="CC66FF"/>
                </a:solidFill>
              </a:rPr>
              <a:t>A literary device that contrasts</a:t>
            </a:r>
          </a:p>
          <a:p>
            <a:pPr algn="ctr"/>
            <a:r>
              <a:rPr lang="en-US" sz="2000" b="1" dirty="0" smtClean="0">
                <a:solidFill>
                  <a:srgbClr val="CC66FF"/>
                </a:solidFill>
              </a:rPr>
              <a:t>expectation and reality.</a:t>
            </a:r>
          </a:p>
          <a:p>
            <a:r>
              <a:rPr lang="en-US" dirty="0" smtClean="0">
                <a:solidFill>
                  <a:srgbClr val="CC66FF"/>
                </a:solidFill>
              </a:rPr>
              <a:t> </a:t>
            </a:r>
            <a:endParaRPr lang="en-US" dirty="0">
              <a:solidFill>
                <a:srgbClr val="CC66FF"/>
              </a:solidFill>
            </a:endParaRPr>
          </a:p>
        </p:txBody>
      </p:sp>
      <p:sp>
        <p:nvSpPr>
          <p:cNvPr id="16" name="Line 1038"/>
          <p:cNvSpPr>
            <a:spLocks noChangeShapeType="1"/>
          </p:cNvSpPr>
          <p:nvPr/>
        </p:nvSpPr>
        <p:spPr bwMode="auto">
          <a:xfrm flipV="1">
            <a:off x="5105400" y="2133600"/>
            <a:ext cx="914400" cy="1066800"/>
          </a:xfrm>
          <a:prstGeom prst="line">
            <a:avLst/>
          </a:prstGeom>
          <a:noFill/>
          <a:ln w="9525">
            <a:solidFill>
              <a:schemeClr val="tx1"/>
            </a:solidFill>
            <a:round/>
            <a:headEnd/>
            <a:tailEnd type="triangle" w="med" len="med"/>
          </a:ln>
        </p:spPr>
        <p:txBody>
          <a:bodyPr/>
          <a:lstStyle/>
          <a:p>
            <a:endParaRPr lang="en-US" dirty="0"/>
          </a:p>
        </p:txBody>
      </p:sp>
      <p:sp>
        <p:nvSpPr>
          <p:cNvPr id="17" name="Line 1039"/>
          <p:cNvSpPr>
            <a:spLocks noChangeShapeType="1"/>
          </p:cNvSpPr>
          <p:nvPr/>
        </p:nvSpPr>
        <p:spPr bwMode="auto">
          <a:xfrm flipV="1">
            <a:off x="4953000" y="3200400"/>
            <a:ext cx="1143000" cy="228600"/>
          </a:xfrm>
          <a:prstGeom prst="line">
            <a:avLst/>
          </a:prstGeom>
          <a:noFill/>
          <a:ln w="9525">
            <a:solidFill>
              <a:schemeClr val="tx1"/>
            </a:solidFill>
            <a:round/>
            <a:headEnd/>
            <a:tailEnd type="triangle" w="med" len="med"/>
          </a:ln>
        </p:spPr>
        <p:txBody>
          <a:bodyPr/>
          <a:lstStyle/>
          <a:p>
            <a:endParaRPr lang="en-US" dirty="0"/>
          </a:p>
        </p:txBody>
      </p:sp>
      <p:sp>
        <p:nvSpPr>
          <p:cNvPr id="18" name="Line 1040"/>
          <p:cNvSpPr>
            <a:spLocks noChangeShapeType="1"/>
          </p:cNvSpPr>
          <p:nvPr/>
        </p:nvSpPr>
        <p:spPr bwMode="auto">
          <a:xfrm>
            <a:off x="4876800" y="3505200"/>
            <a:ext cx="1143000" cy="1066800"/>
          </a:xfrm>
          <a:prstGeom prst="line">
            <a:avLst/>
          </a:prstGeom>
          <a:noFill/>
          <a:ln w="9525">
            <a:solidFill>
              <a:schemeClr val="tx1"/>
            </a:solidFill>
            <a:round/>
            <a:headEnd/>
            <a:tailEnd type="triangle" w="med" len="med"/>
          </a:ln>
        </p:spPr>
        <p:txBody>
          <a:bodyPr/>
          <a:lstStyle/>
          <a:p>
            <a:endParaRPr lang="en-US" dirty="0"/>
          </a:p>
        </p:txBody>
      </p:sp>
      <p:sp>
        <p:nvSpPr>
          <p:cNvPr id="19" name="Rectangle 1041"/>
          <p:cNvSpPr>
            <a:spLocks noChangeArrowheads="1"/>
          </p:cNvSpPr>
          <p:nvPr/>
        </p:nvSpPr>
        <p:spPr bwMode="auto">
          <a:xfrm>
            <a:off x="6172200" y="1143000"/>
            <a:ext cx="2743200" cy="1143000"/>
          </a:xfrm>
          <a:prstGeom prst="rect">
            <a:avLst/>
          </a:prstGeom>
          <a:solidFill>
            <a:schemeClr val="tx1"/>
          </a:solidFill>
          <a:ln w="9525">
            <a:solidFill>
              <a:schemeClr val="tx1"/>
            </a:solidFill>
            <a:miter lim="800000"/>
            <a:headEnd/>
            <a:tailEnd/>
          </a:ln>
        </p:spPr>
        <p:txBody>
          <a:bodyPr wrap="none" anchor="ctr"/>
          <a:lstStyle/>
          <a:p>
            <a:pPr algn="ctr"/>
            <a:r>
              <a:rPr lang="en-US" sz="2000" b="1" dirty="0" smtClean="0">
                <a:solidFill>
                  <a:srgbClr val="CC66FF"/>
                </a:solidFill>
              </a:rPr>
              <a:t>A writer or speaker </a:t>
            </a:r>
          </a:p>
          <a:p>
            <a:pPr algn="ctr"/>
            <a:r>
              <a:rPr lang="en-US" sz="2000" b="1" dirty="0" smtClean="0">
                <a:solidFill>
                  <a:srgbClr val="CC66FF"/>
                </a:solidFill>
              </a:rPr>
              <a:t>says one thing but </a:t>
            </a:r>
          </a:p>
          <a:p>
            <a:pPr algn="ctr"/>
            <a:r>
              <a:rPr lang="en-US" sz="2000" b="1" dirty="0" smtClean="0">
                <a:solidFill>
                  <a:srgbClr val="CC66FF"/>
                </a:solidFill>
              </a:rPr>
              <a:t>means something</a:t>
            </a:r>
          </a:p>
          <a:p>
            <a:pPr algn="ctr"/>
            <a:r>
              <a:rPr lang="en-US" sz="2000" b="1" dirty="0" smtClean="0">
                <a:solidFill>
                  <a:srgbClr val="CC66FF"/>
                </a:solidFill>
              </a:rPr>
              <a:t>completely different.</a:t>
            </a:r>
            <a:endParaRPr lang="en-US" sz="2000" b="1" dirty="0"/>
          </a:p>
        </p:txBody>
      </p:sp>
      <p:sp>
        <p:nvSpPr>
          <p:cNvPr id="20" name="Rectangle 1042"/>
          <p:cNvSpPr>
            <a:spLocks noChangeArrowheads="1"/>
          </p:cNvSpPr>
          <p:nvPr/>
        </p:nvSpPr>
        <p:spPr bwMode="auto">
          <a:xfrm>
            <a:off x="6172200" y="2743200"/>
            <a:ext cx="2743200" cy="1219200"/>
          </a:xfrm>
          <a:prstGeom prst="rect">
            <a:avLst/>
          </a:prstGeom>
          <a:solidFill>
            <a:schemeClr val="tx1"/>
          </a:solidFill>
          <a:ln w="9525">
            <a:solidFill>
              <a:schemeClr val="tx1"/>
            </a:solidFill>
            <a:miter lim="800000"/>
            <a:headEnd/>
            <a:tailEnd/>
          </a:ln>
        </p:spPr>
        <p:txBody>
          <a:bodyPr wrap="none" anchor="ctr"/>
          <a:lstStyle/>
          <a:p>
            <a:pPr algn="ctr"/>
            <a:r>
              <a:rPr lang="en-US" sz="2000" b="1" dirty="0" smtClean="0">
                <a:solidFill>
                  <a:srgbClr val="CC66FF"/>
                </a:solidFill>
              </a:rPr>
              <a:t>In a play, when the</a:t>
            </a:r>
          </a:p>
          <a:p>
            <a:pPr algn="ctr"/>
            <a:r>
              <a:rPr lang="en-US" sz="2000" b="1" dirty="0" smtClean="0">
                <a:solidFill>
                  <a:srgbClr val="CC66FF"/>
                </a:solidFill>
              </a:rPr>
              <a:t>audience knows some-</a:t>
            </a:r>
          </a:p>
          <a:p>
            <a:pPr algn="ctr"/>
            <a:r>
              <a:rPr lang="en-US" sz="2000" b="1" dirty="0" smtClean="0">
                <a:solidFill>
                  <a:srgbClr val="CC66FF"/>
                </a:solidFill>
              </a:rPr>
              <a:t>thing the characters </a:t>
            </a:r>
          </a:p>
          <a:p>
            <a:pPr algn="ctr"/>
            <a:r>
              <a:rPr lang="en-US" sz="2000" b="1" dirty="0" smtClean="0">
                <a:solidFill>
                  <a:srgbClr val="CC66FF"/>
                </a:solidFill>
              </a:rPr>
              <a:t>don’t.</a:t>
            </a:r>
            <a:endParaRPr lang="en-US" sz="2000" b="1" dirty="0">
              <a:solidFill>
                <a:srgbClr val="CC66FF"/>
              </a:solidFill>
            </a:endParaRPr>
          </a:p>
        </p:txBody>
      </p:sp>
      <p:sp>
        <p:nvSpPr>
          <p:cNvPr id="21" name="Rectangle 1043"/>
          <p:cNvSpPr>
            <a:spLocks noChangeArrowheads="1"/>
          </p:cNvSpPr>
          <p:nvPr/>
        </p:nvSpPr>
        <p:spPr bwMode="auto">
          <a:xfrm>
            <a:off x="6172200" y="4343400"/>
            <a:ext cx="2743200" cy="1219200"/>
          </a:xfrm>
          <a:prstGeom prst="rect">
            <a:avLst/>
          </a:prstGeom>
          <a:solidFill>
            <a:schemeClr val="tx1"/>
          </a:solidFill>
          <a:ln w="9525">
            <a:solidFill>
              <a:schemeClr val="tx1"/>
            </a:solidFill>
            <a:miter lim="800000"/>
            <a:headEnd/>
            <a:tailEnd/>
          </a:ln>
        </p:spPr>
        <p:txBody>
          <a:bodyPr wrap="none" anchor="ctr"/>
          <a:lstStyle/>
          <a:p>
            <a:pPr algn="ctr"/>
            <a:r>
              <a:rPr lang="en-US" sz="2000" b="1" dirty="0" smtClean="0">
                <a:solidFill>
                  <a:srgbClr val="CC66FF"/>
                </a:solidFill>
              </a:rPr>
              <a:t>When what actually </a:t>
            </a:r>
          </a:p>
          <a:p>
            <a:pPr algn="ctr"/>
            <a:r>
              <a:rPr lang="en-US" sz="2000" b="1" dirty="0" smtClean="0">
                <a:solidFill>
                  <a:srgbClr val="CC66FF"/>
                </a:solidFill>
              </a:rPr>
              <a:t>happens contradicts </a:t>
            </a:r>
          </a:p>
          <a:p>
            <a:pPr algn="ctr"/>
            <a:r>
              <a:rPr lang="en-US" sz="2000" b="1" dirty="0" smtClean="0">
                <a:solidFill>
                  <a:srgbClr val="CC66FF"/>
                </a:solidFill>
              </a:rPr>
              <a:t>what we expect to </a:t>
            </a:r>
          </a:p>
          <a:p>
            <a:pPr algn="ctr"/>
            <a:r>
              <a:rPr lang="en-US" sz="2000" b="1" dirty="0" smtClean="0">
                <a:solidFill>
                  <a:srgbClr val="CC66FF"/>
                </a:solidFill>
              </a:rPr>
              <a:t>happen.</a:t>
            </a:r>
            <a:endParaRPr lang="en-US" sz="2000" b="1" dirty="0">
              <a:solidFill>
                <a:srgbClr val="CC66FF"/>
              </a:solidFill>
            </a:endParaRPr>
          </a:p>
        </p:txBody>
      </p:sp>
      <p:sp>
        <p:nvSpPr>
          <p:cNvPr id="22" name="Text Box 1044"/>
          <p:cNvSpPr txBox="1">
            <a:spLocks noChangeArrowheads="1"/>
          </p:cNvSpPr>
          <p:nvPr/>
        </p:nvSpPr>
        <p:spPr bwMode="auto">
          <a:xfrm>
            <a:off x="2743200" y="533400"/>
            <a:ext cx="2438400" cy="523220"/>
          </a:xfrm>
          <a:prstGeom prst="rect">
            <a:avLst/>
          </a:prstGeom>
          <a:noFill/>
          <a:ln w="9525">
            <a:noFill/>
            <a:miter lim="800000"/>
            <a:headEnd/>
            <a:tailEnd/>
          </a:ln>
          <a:effectLst/>
        </p:spPr>
        <p:txBody>
          <a:bodyPr wrap="square">
            <a:spAutoFit/>
          </a:bodyPr>
          <a:lstStyle/>
          <a:p>
            <a:pPr algn="ctr">
              <a:spcBef>
                <a:spcPct val="50000"/>
              </a:spcBef>
              <a:defRPr/>
            </a:pPr>
            <a:r>
              <a:rPr lang="en-US" sz="2800" i="1" dirty="0">
                <a:effectLst>
                  <a:outerShdw blurRad="38100" dist="38100" dir="2700000" algn="tl">
                    <a:srgbClr val="C0C0C0"/>
                  </a:outerShdw>
                </a:effectLst>
              </a:rPr>
              <a:t>What is it?</a:t>
            </a:r>
          </a:p>
        </p:txBody>
      </p:sp>
      <p:sp>
        <p:nvSpPr>
          <p:cNvPr id="23" name="Rectangle 1045"/>
          <p:cNvSpPr>
            <a:spLocks noChangeArrowheads="1"/>
          </p:cNvSpPr>
          <p:nvPr/>
        </p:nvSpPr>
        <p:spPr bwMode="auto">
          <a:xfrm>
            <a:off x="6400800" y="609600"/>
            <a:ext cx="2474780" cy="523220"/>
          </a:xfrm>
          <a:prstGeom prst="rect">
            <a:avLst/>
          </a:prstGeom>
          <a:noFill/>
          <a:ln w="9525">
            <a:noFill/>
            <a:miter lim="800000"/>
            <a:headEnd/>
            <a:tailEnd/>
          </a:ln>
          <a:effectLst/>
        </p:spPr>
        <p:txBody>
          <a:bodyPr wrap="none">
            <a:spAutoFit/>
          </a:bodyPr>
          <a:lstStyle/>
          <a:p>
            <a:pPr algn="ctr">
              <a:spcBef>
                <a:spcPct val="50000"/>
              </a:spcBef>
              <a:defRPr/>
            </a:pPr>
            <a:r>
              <a:rPr lang="en-US" sz="2800" i="1" dirty="0">
                <a:effectLst>
                  <a:outerShdw blurRad="38100" dist="38100" dir="2700000" algn="tl">
                    <a:srgbClr val="C0C0C0"/>
                  </a:outerShdw>
                </a:effectLst>
              </a:rPr>
              <a:t>What is it like?</a:t>
            </a:r>
          </a:p>
        </p:txBody>
      </p:sp>
      <p:sp>
        <p:nvSpPr>
          <p:cNvPr id="24" name="Rectangle 1046"/>
          <p:cNvSpPr>
            <a:spLocks noChangeArrowheads="1"/>
          </p:cNvSpPr>
          <p:nvPr/>
        </p:nvSpPr>
        <p:spPr bwMode="auto">
          <a:xfrm>
            <a:off x="2209800" y="6334780"/>
            <a:ext cx="4160306" cy="523220"/>
          </a:xfrm>
          <a:prstGeom prst="rect">
            <a:avLst/>
          </a:prstGeom>
          <a:noFill/>
          <a:ln w="9525">
            <a:noFill/>
            <a:miter lim="800000"/>
            <a:headEnd/>
            <a:tailEnd/>
          </a:ln>
          <a:effectLst/>
        </p:spPr>
        <p:txBody>
          <a:bodyPr wrap="none">
            <a:spAutoFit/>
          </a:bodyPr>
          <a:lstStyle/>
          <a:p>
            <a:pPr algn="ctr">
              <a:spcBef>
                <a:spcPct val="50000"/>
              </a:spcBef>
              <a:defRPr/>
            </a:pPr>
            <a:r>
              <a:rPr lang="en-US" sz="2800" i="1" dirty="0">
                <a:effectLst>
                  <a:outerShdw blurRad="38100" dist="38100" dir="2700000" algn="tl">
                    <a:srgbClr val="C0C0C0"/>
                  </a:outerShdw>
                </a:effectLst>
              </a:rPr>
              <a:t>What are some examples?</a:t>
            </a:r>
          </a:p>
        </p:txBody>
      </p:sp>
      <p:sp>
        <p:nvSpPr>
          <p:cNvPr id="25" name="Rectangle 1047"/>
          <p:cNvSpPr>
            <a:spLocks noChangeArrowheads="1"/>
          </p:cNvSpPr>
          <p:nvPr/>
        </p:nvSpPr>
        <p:spPr bwMode="auto">
          <a:xfrm>
            <a:off x="228600" y="1828800"/>
            <a:ext cx="2299860" cy="523220"/>
          </a:xfrm>
          <a:prstGeom prst="rect">
            <a:avLst/>
          </a:prstGeom>
          <a:noFill/>
          <a:ln w="9525">
            <a:noFill/>
            <a:miter lim="800000"/>
            <a:headEnd/>
            <a:tailEnd/>
          </a:ln>
          <a:effectLst/>
        </p:spPr>
        <p:txBody>
          <a:bodyPr wrap="none">
            <a:spAutoFit/>
          </a:bodyPr>
          <a:lstStyle/>
          <a:p>
            <a:pPr algn="ctr">
              <a:spcBef>
                <a:spcPct val="50000"/>
              </a:spcBef>
              <a:defRPr/>
            </a:pPr>
            <a:r>
              <a:rPr lang="en-US" sz="2800" i="1" dirty="0">
                <a:effectLst>
                  <a:outerShdw blurRad="38100" dist="38100" dir="2700000" algn="tl">
                    <a:srgbClr val="C0C0C0"/>
                  </a:outerShdw>
                </a:effectLst>
              </a:rPr>
              <a:t>A comparison</a:t>
            </a:r>
          </a:p>
        </p:txBody>
      </p:sp>
      <p:sp>
        <p:nvSpPr>
          <p:cNvPr id="26" name="Text Box 1048"/>
          <p:cNvSpPr txBox="1">
            <a:spLocks noChangeArrowheads="1"/>
          </p:cNvSpPr>
          <p:nvPr/>
        </p:nvSpPr>
        <p:spPr bwMode="auto">
          <a:xfrm>
            <a:off x="5867400" y="6400800"/>
            <a:ext cx="2819400" cy="276999"/>
          </a:xfrm>
          <a:prstGeom prst="rect">
            <a:avLst/>
          </a:prstGeom>
          <a:noFill/>
          <a:ln w="9525">
            <a:noFill/>
            <a:miter lim="800000"/>
            <a:headEnd/>
            <a:tailEnd/>
          </a:ln>
        </p:spPr>
        <p:txBody>
          <a:bodyPr>
            <a:spAutoFit/>
          </a:bodyPr>
          <a:lstStyle/>
          <a:p>
            <a:pPr algn="r">
              <a:spcBef>
                <a:spcPct val="50000"/>
              </a:spcBef>
            </a:pPr>
            <a:r>
              <a:rPr lang="en-US" sz="1200" b="1" dirty="0"/>
              <a:t>(Schwartz &amp; Raphael, 1985)</a:t>
            </a:r>
          </a:p>
        </p:txBody>
      </p:sp>
      <p:sp>
        <p:nvSpPr>
          <p:cNvPr id="28" name="TextBox 27"/>
          <p:cNvSpPr txBox="1"/>
          <p:nvPr/>
        </p:nvSpPr>
        <p:spPr>
          <a:xfrm rot="20706166">
            <a:off x="2713767" y="2281526"/>
            <a:ext cx="1219200" cy="523220"/>
          </a:xfrm>
          <a:prstGeom prst="rect">
            <a:avLst/>
          </a:prstGeom>
          <a:noFill/>
        </p:spPr>
        <p:txBody>
          <a:bodyPr wrap="square" rtlCol="0">
            <a:spAutoFit/>
          </a:bodyPr>
          <a:lstStyle/>
          <a:p>
            <a:pPr algn="ctr"/>
            <a:r>
              <a:rPr lang="en-US" sz="2800" i="1" dirty="0" smtClean="0">
                <a:effectLst>
                  <a:outerShdw blurRad="38100" dist="38100" dir="2700000" algn="tl">
                    <a:srgbClr val="000000">
                      <a:alpha val="43137"/>
                    </a:srgbClr>
                  </a:outerShdw>
                </a:effectLst>
              </a:rPr>
              <a:t>Focus</a:t>
            </a:r>
            <a:endParaRPr lang="en-US" sz="2800" i="1" dirty="0">
              <a:effectLst>
                <a:outerShdw blurRad="38100" dist="38100" dir="2700000" algn="tl">
                  <a:srgbClr val="000000">
                    <a:alpha val="43137"/>
                  </a:srgbClr>
                </a:outerShdw>
              </a:effectLst>
            </a:endParaRPr>
          </a:p>
        </p:txBody>
      </p:sp>
      <p:sp>
        <p:nvSpPr>
          <p:cNvPr id="29" name="Rectangle 28"/>
          <p:cNvSpPr/>
          <p:nvPr/>
        </p:nvSpPr>
        <p:spPr>
          <a:xfrm rot="1060612">
            <a:off x="4177316" y="2328090"/>
            <a:ext cx="1027654" cy="523220"/>
          </a:xfrm>
          <a:prstGeom prst="rect">
            <a:avLst/>
          </a:prstGeom>
        </p:spPr>
        <p:txBody>
          <a:bodyPr wrap="square">
            <a:spAutoFit/>
          </a:bodyPr>
          <a:lstStyle/>
          <a:p>
            <a:pPr algn="ctr"/>
            <a:r>
              <a:rPr lang="en-US" sz="2800" i="1" dirty="0" smtClean="0">
                <a:effectLst>
                  <a:outerShdw blurRad="38100" dist="38100" dir="2700000" algn="tl">
                    <a:srgbClr val="000000">
                      <a:alpha val="43137"/>
                    </a:srgbClr>
                  </a:outerShdw>
                </a:effectLst>
              </a:rPr>
              <a:t>Word</a:t>
            </a:r>
            <a:endParaRPr lang="en-US" sz="2800" i="1" dirty="0">
              <a:effectLst>
                <a:outerShdw blurRad="38100" dist="38100" dir="2700000" algn="tl">
                  <a:srgbClr val="000000">
                    <a:alpha val="43137"/>
                  </a:srgbClr>
                </a:outerShdw>
              </a:effectLst>
            </a:endParaRPr>
          </a:p>
        </p:txBody>
      </p:sp>
      <p:sp>
        <p:nvSpPr>
          <p:cNvPr id="30" name="TextBox 29"/>
          <p:cNvSpPr txBox="1"/>
          <p:nvPr/>
        </p:nvSpPr>
        <p:spPr>
          <a:xfrm>
            <a:off x="3048000" y="2895600"/>
            <a:ext cx="1981200" cy="707886"/>
          </a:xfrm>
          <a:prstGeom prst="rect">
            <a:avLst/>
          </a:prstGeom>
          <a:noFill/>
        </p:spPr>
        <p:txBody>
          <a:bodyPr wrap="square" rtlCol="0">
            <a:spAutoFit/>
          </a:bodyPr>
          <a:lstStyle/>
          <a:p>
            <a:pPr algn="ctr"/>
            <a:r>
              <a:rPr lang="en-US" sz="4000" b="1" dirty="0" smtClean="0">
                <a:solidFill>
                  <a:srgbClr val="CC66FF"/>
                </a:solidFill>
              </a:rPr>
              <a:t>Irony</a:t>
            </a:r>
            <a:endParaRPr lang="en-US" sz="4000" b="1" dirty="0">
              <a:solidFill>
                <a:srgbClr val="CC66FF"/>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47</a:t>
            </a:fld>
            <a:endParaRPr lang="en-US" dirty="0"/>
          </a:p>
        </p:txBody>
      </p:sp>
      <p:sp>
        <p:nvSpPr>
          <p:cNvPr id="61441" name="Rectangle 1"/>
          <p:cNvSpPr>
            <a:spLocks noChangeArrowheads="1"/>
          </p:cNvSpPr>
          <p:nvPr/>
        </p:nvSpPr>
        <p:spPr bwMode="auto">
          <a:xfrm>
            <a:off x="1143000" y="74845"/>
            <a:ext cx="6781800" cy="71711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itchFamily="34" charset="0"/>
                <a:cs typeface="Arial" pitchFamily="34" charset="0"/>
              </a:rPr>
              <a:t>"Ironic“</a:t>
            </a:r>
          </a:p>
          <a:p>
            <a:pPr algn="ctr" fontAlgn="base">
              <a:spcBef>
                <a:spcPct val="0"/>
              </a:spcBef>
              <a:spcAft>
                <a:spcPct val="0"/>
              </a:spcAft>
            </a:pPr>
            <a:r>
              <a:rPr lang="en-US" sz="2000" b="1" dirty="0" smtClean="0">
                <a:latin typeface="Arial" pitchFamily="34" charset="0"/>
                <a:cs typeface="Arial" pitchFamily="34" charset="0"/>
              </a:rPr>
              <a:t>By :</a:t>
            </a:r>
            <a:r>
              <a:rPr lang="en-US" sz="2000" b="1" dirty="0" smtClean="0"/>
              <a:t> Alanis Morissette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cs typeface="Arial" pitchFamily="34" charset="0"/>
              </a:rPr>
              <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An old man turned ninety-eight</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He won the </a:t>
            </a:r>
            <a:r>
              <a:rPr kumimoji="0" lang="en-US" sz="2000" b="1" i="0" u="sng" strike="noStrike" cap="none" normalizeH="0" baseline="0" dirty="0" smtClean="0">
                <a:ln>
                  <a:noFill/>
                </a:ln>
                <a:solidFill>
                  <a:srgbClr val="000000"/>
                </a:solidFill>
                <a:effectLst/>
                <a:latin typeface="Verdana" pitchFamily="34" charset="0"/>
                <a:cs typeface="Arial" pitchFamily="34" charset="0"/>
                <a:hlinkClick r:id=""/>
              </a:rPr>
              <a:t>lottery</a:t>
            </a:r>
            <a:r>
              <a:rPr kumimoji="0" lang="en-US" sz="2000" b="0" i="0" u="none" strike="noStrike" cap="none" normalizeH="0" baseline="0" dirty="0" smtClean="0">
                <a:ln>
                  <a:noFill/>
                </a:ln>
                <a:solidFill>
                  <a:schemeClr val="tx1"/>
                </a:solidFill>
                <a:effectLst/>
                <a:latin typeface="Arial" pitchFamily="34" charset="0"/>
                <a:cs typeface="Arial" pitchFamily="34" charset="0"/>
              </a:rPr>
              <a:t> and died the next day</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It's a black fly in your </a:t>
            </a:r>
            <a:r>
              <a:rPr kumimoji="0" lang="en-US" sz="2000" b="1" i="0" u="sng" strike="noStrike" cap="none" normalizeH="0" baseline="0" dirty="0" smtClean="0">
                <a:ln>
                  <a:noFill/>
                </a:ln>
                <a:solidFill>
                  <a:srgbClr val="000000"/>
                </a:solidFill>
                <a:effectLst/>
                <a:latin typeface="Verdana" pitchFamily="34" charset="0"/>
                <a:cs typeface="Arial" pitchFamily="34" charset="0"/>
                <a:hlinkClick r:id=""/>
              </a:rPr>
              <a:t>Chardonnay</a:t>
            </a:r>
            <a:r>
              <a:rPr kumimoji="0" lang="en-US" sz="2000" b="0" i="0" u="none" strike="noStrike" cap="none" normalizeH="0" baseline="0" dirty="0" smtClean="0">
                <a:ln>
                  <a:noFill/>
                </a:ln>
                <a:solidFill>
                  <a:schemeClr val="tx1"/>
                </a:solidFill>
                <a:effectLst/>
                <a:latin typeface="Arial" pitchFamily="34" charset="0"/>
                <a:cs typeface="Arial" pitchFamily="34" charset="0"/>
              </a:rPr>
              <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It's a death row pardon two minutes too late</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And isn't it ironic... don't you think</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It's like rain on your wedding day</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It's a free ride when you've already paid</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It's the good advice that you just didn't take</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Who would've thought... it figures</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Mr. Play It Safe was afraid to fly</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He packed his suitcase and kissed his kids goodbye</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He waited his whole damn life to take that flight</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And as the plane crashed down he thought</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"Well isn't this nice..."</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And isn't it ironic... don't you think</a:t>
            </a:r>
            <a:br>
              <a:rPr kumimoji="0" lang="en-US" sz="2000" b="0" i="0" u="none" strike="noStrike" cap="none" normalizeH="0" baseline="0" dirty="0" smtClean="0">
                <a:ln>
                  <a:noFill/>
                </a:ln>
                <a:solidFill>
                  <a:schemeClr val="tx1"/>
                </a:solidFill>
                <a:effectLst/>
                <a:latin typeface="Arial" pitchFamily="34"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cs typeface="Arial" pitchFamily="34" charset="0"/>
              </a:rPr>
              <a:t/>
            </a:r>
            <a:br>
              <a:rPr kumimoji="0" lang="en-US" sz="2000" b="0" i="0" u="none" strike="noStrike" cap="none" normalizeH="0" baseline="0" dirty="0" smtClean="0">
                <a:ln>
                  <a:noFill/>
                </a:ln>
                <a:solidFill>
                  <a:schemeClr val="tx1"/>
                </a:solidFill>
                <a:effectLst/>
                <a:latin typeface="Arial" pitchFamily="34" charset="0"/>
                <a:cs typeface="Arial" pitchFamily="34" charset="0"/>
              </a:rPr>
            </a:b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381000" y="2819400"/>
            <a:ext cx="1524000" cy="369332"/>
          </a:xfrm>
          <a:prstGeom prst="rect">
            <a:avLst/>
          </a:prstGeom>
          <a:noFill/>
        </p:spPr>
        <p:txBody>
          <a:bodyPr wrap="square" rtlCol="0">
            <a:spAutoFit/>
          </a:bodyPr>
          <a:lstStyle/>
          <a:p>
            <a:r>
              <a:rPr lang="en-US" b="1" dirty="0" smtClean="0">
                <a:solidFill>
                  <a:schemeClr val="tx2">
                    <a:lumMod val="75000"/>
                  </a:schemeClr>
                </a:solidFill>
              </a:rPr>
              <a:t>REFRAIN</a:t>
            </a:r>
            <a:endParaRPr lang="en-US"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48</a:t>
            </a:fld>
            <a:endParaRPr lang="en-US" dirty="0"/>
          </a:p>
        </p:txBody>
      </p:sp>
      <p:sp>
        <p:nvSpPr>
          <p:cNvPr id="3" name="Rectangle 2"/>
          <p:cNvSpPr/>
          <p:nvPr/>
        </p:nvSpPr>
        <p:spPr>
          <a:xfrm>
            <a:off x="838200" y="228600"/>
            <a:ext cx="7772400" cy="6863417"/>
          </a:xfrm>
          <a:prstGeom prst="rect">
            <a:avLst/>
          </a:prstGeom>
        </p:spPr>
        <p:txBody>
          <a:bodyPr wrap="square">
            <a:spAutoFit/>
          </a:bodyPr>
          <a:lstStyle/>
          <a:p>
            <a:pPr algn="ctr" fontAlgn="base">
              <a:spcBef>
                <a:spcPct val="0"/>
              </a:spcBef>
              <a:spcAft>
                <a:spcPct val="0"/>
              </a:spcAft>
            </a:pPr>
            <a:r>
              <a:rPr lang="en-US" sz="2000" dirty="0" smtClean="0">
                <a:latin typeface="Arial" pitchFamily="34" charset="0"/>
                <a:cs typeface="Arial" pitchFamily="34" charset="0"/>
              </a:rPr>
              <a:t>It's like rain on your wedding day</a:t>
            </a:r>
            <a:endParaRPr lang="en-US" sz="2000" b="1" dirty="0" smtClean="0">
              <a:solidFill>
                <a:schemeClr val="tx2">
                  <a:lumMod val="75000"/>
                </a:schemeClr>
              </a:solidFill>
            </a:endParaRPr>
          </a:p>
          <a:p>
            <a:pPr lvl="0" algn="ctr" fontAlgn="base">
              <a:spcBef>
                <a:spcPct val="0"/>
              </a:spcBef>
              <a:spcAft>
                <a:spcPct val="0"/>
              </a:spcAft>
            </a:pPr>
            <a:r>
              <a:rPr lang="en-US" sz="2000" dirty="0" smtClean="0">
                <a:latin typeface="Arial" pitchFamily="34" charset="0"/>
                <a:cs typeface="Arial" pitchFamily="34" charset="0"/>
              </a:rPr>
              <a:t>It's a free ride when you've already paid</a:t>
            </a:r>
            <a:br>
              <a:rPr lang="en-US" sz="2000" dirty="0" smtClean="0">
                <a:latin typeface="Arial" pitchFamily="34" charset="0"/>
                <a:cs typeface="Arial" pitchFamily="34" charset="0"/>
              </a:rPr>
            </a:br>
            <a:r>
              <a:rPr lang="en-US" sz="2000" dirty="0" smtClean="0">
                <a:latin typeface="Arial" pitchFamily="34" charset="0"/>
                <a:cs typeface="Arial" pitchFamily="34" charset="0"/>
              </a:rPr>
              <a:t>It's the good advice that you just didn't take</a:t>
            </a:r>
            <a:br>
              <a:rPr lang="en-US" sz="2000" dirty="0" smtClean="0">
                <a:latin typeface="Arial" pitchFamily="34" charset="0"/>
                <a:cs typeface="Arial" pitchFamily="34" charset="0"/>
              </a:rPr>
            </a:br>
            <a:r>
              <a:rPr lang="en-US" sz="2000" dirty="0" smtClean="0">
                <a:latin typeface="Arial" pitchFamily="34" charset="0"/>
                <a:cs typeface="Arial" pitchFamily="34" charset="0"/>
              </a:rPr>
              <a:t>Who would've thought... it figures</a:t>
            </a:r>
            <a:br>
              <a:rPr lang="en-US" sz="2000" dirty="0" smtClean="0">
                <a:latin typeface="Arial" pitchFamily="34" charset="0"/>
                <a:cs typeface="Arial" pitchFamily="34" charset="0"/>
              </a:rPr>
            </a:b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en-US" sz="2000" dirty="0" smtClean="0">
                <a:latin typeface="Arial" pitchFamily="34" charset="0"/>
                <a:cs typeface="Arial" pitchFamily="34" charset="0"/>
              </a:rPr>
              <a:t>Well life has a funny way of sneaking up on you</a:t>
            </a:r>
            <a:br>
              <a:rPr lang="en-US" sz="2000" dirty="0" smtClean="0">
                <a:latin typeface="Arial" pitchFamily="34" charset="0"/>
                <a:cs typeface="Arial" pitchFamily="34" charset="0"/>
              </a:rPr>
            </a:br>
            <a:r>
              <a:rPr lang="en-US" sz="2000" dirty="0" smtClean="0">
                <a:latin typeface="Arial" pitchFamily="34" charset="0"/>
                <a:cs typeface="Arial" pitchFamily="34" charset="0"/>
              </a:rPr>
              <a:t>When you think everything's okay and everything's going right</a:t>
            </a:r>
            <a:br>
              <a:rPr lang="en-US" sz="2000" dirty="0" smtClean="0">
                <a:latin typeface="Arial" pitchFamily="34" charset="0"/>
                <a:cs typeface="Arial" pitchFamily="34" charset="0"/>
              </a:rPr>
            </a:br>
            <a:r>
              <a:rPr lang="en-US" sz="2000" dirty="0" smtClean="0">
                <a:latin typeface="Arial" pitchFamily="34" charset="0"/>
                <a:cs typeface="Arial" pitchFamily="34" charset="0"/>
              </a:rPr>
              <a:t>And life has a funny way of helping you out when</a:t>
            </a:r>
            <a:br>
              <a:rPr lang="en-US" sz="2000" dirty="0" smtClean="0">
                <a:latin typeface="Arial" pitchFamily="34" charset="0"/>
                <a:cs typeface="Arial" pitchFamily="34" charset="0"/>
              </a:rPr>
            </a:br>
            <a:r>
              <a:rPr lang="en-US" sz="2000" dirty="0" smtClean="0">
                <a:latin typeface="Arial" pitchFamily="34" charset="0"/>
                <a:cs typeface="Arial" pitchFamily="34" charset="0"/>
              </a:rPr>
              <a:t>You think everything's gone wrong and everything blows up</a:t>
            </a:r>
            <a:br>
              <a:rPr lang="en-US" sz="2000" dirty="0" smtClean="0">
                <a:latin typeface="Arial" pitchFamily="34" charset="0"/>
                <a:cs typeface="Arial" pitchFamily="34" charset="0"/>
              </a:rPr>
            </a:br>
            <a:r>
              <a:rPr lang="en-US" sz="2000" dirty="0" smtClean="0">
                <a:latin typeface="Arial" pitchFamily="34" charset="0"/>
                <a:cs typeface="Arial" pitchFamily="34" charset="0"/>
              </a:rPr>
              <a:t>In your face</a:t>
            </a:r>
            <a:br>
              <a:rPr lang="en-US" sz="2000" dirty="0" smtClean="0">
                <a:latin typeface="Arial" pitchFamily="34" charset="0"/>
                <a:cs typeface="Arial" pitchFamily="34" charset="0"/>
              </a:rPr>
            </a:b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en-US" sz="2000" dirty="0" smtClean="0">
                <a:latin typeface="Arial" pitchFamily="34" charset="0"/>
                <a:cs typeface="Arial" pitchFamily="34" charset="0"/>
              </a:rPr>
              <a:t>A traffic jam when you're already late</a:t>
            </a:r>
            <a:br>
              <a:rPr lang="en-US" sz="2000" dirty="0" smtClean="0">
                <a:latin typeface="Arial" pitchFamily="34" charset="0"/>
                <a:cs typeface="Arial" pitchFamily="34" charset="0"/>
              </a:rPr>
            </a:br>
            <a:r>
              <a:rPr lang="en-US" sz="2000" dirty="0" smtClean="0">
                <a:latin typeface="Arial" pitchFamily="34" charset="0"/>
                <a:cs typeface="Arial" pitchFamily="34" charset="0"/>
              </a:rPr>
              <a:t>A no-smoking sign on your cigarette break</a:t>
            </a:r>
            <a:br>
              <a:rPr lang="en-US" sz="2000" dirty="0" smtClean="0">
                <a:latin typeface="Arial" pitchFamily="34" charset="0"/>
                <a:cs typeface="Arial" pitchFamily="34" charset="0"/>
              </a:rPr>
            </a:br>
            <a:r>
              <a:rPr lang="en-US" sz="2000" dirty="0" smtClean="0">
                <a:latin typeface="Arial" pitchFamily="34" charset="0"/>
                <a:cs typeface="Arial" pitchFamily="34" charset="0"/>
              </a:rPr>
              <a:t>It's like ten thousand spoons when all you need is a knife</a:t>
            </a:r>
            <a:br>
              <a:rPr lang="en-US" sz="2000" dirty="0" smtClean="0">
                <a:latin typeface="Arial" pitchFamily="34" charset="0"/>
                <a:cs typeface="Arial" pitchFamily="34" charset="0"/>
              </a:rPr>
            </a:br>
            <a:r>
              <a:rPr lang="en-US" sz="2000" dirty="0" smtClean="0">
                <a:latin typeface="Arial" pitchFamily="34" charset="0"/>
                <a:cs typeface="Arial" pitchFamily="34" charset="0"/>
              </a:rPr>
              <a:t>It's meeting the man of my dreams</a:t>
            </a:r>
            <a:br>
              <a:rPr lang="en-US" sz="2000" dirty="0" smtClean="0">
                <a:latin typeface="Arial" pitchFamily="34" charset="0"/>
                <a:cs typeface="Arial" pitchFamily="34" charset="0"/>
              </a:rPr>
            </a:br>
            <a:r>
              <a:rPr lang="en-US" sz="2000" dirty="0" smtClean="0">
                <a:latin typeface="Arial" pitchFamily="34" charset="0"/>
                <a:cs typeface="Arial" pitchFamily="34" charset="0"/>
              </a:rPr>
              <a:t>And then meeting his beautiful wife</a:t>
            </a:r>
            <a:br>
              <a:rPr lang="en-US" sz="2000" dirty="0" smtClean="0">
                <a:latin typeface="Arial" pitchFamily="34" charset="0"/>
                <a:cs typeface="Arial" pitchFamily="34" charset="0"/>
              </a:rPr>
            </a:br>
            <a:r>
              <a:rPr lang="en-US" sz="2000" dirty="0" smtClean="0">
                <a:latin typeface="Arial" pitchFamily="34" charset="0"/>
                <a:cs typeface="Arial" pitchFamily="34" charset="0"/>
              </a:rPr>
              <a:t>And isn't it ironic...don't you think</a:t>
            </a:r>
            <a:br>
              <a:rPr lang="en-US" sz="2000" dirty="0" smtClean="0">
                <a:latin typeface="Arial" pitchFamily="34" charset="0"/>
                <a:cs typeface="Arial" pitchFamily="34" charset="0"/>
              </a:rPr>
            </a:br>
            <a:r>
              <a:rPr lang="en-US" sz="2000" dirty="0" smtClean="0">
                <a:latin typeface="Arial" pitchFamily="34" charset="0"/>
                <a:cs typeface="Arial" pitchFamily="34" charset="0"/>
              </a:rPr>
              <a:t>A little too ironic...and, yeah, I really do think...</a:t>
            </a:r>
          </a:p>
          <a:p>
            <a:pPr lvl="0" algn="ctr" fontAlgn="base">
              <a:spcBef>
                <a:spcPct val="0"/>
              </a:spcBef>
              <a:spcAft>
                <a:spcPct val="0"/>
              </a:spcAft>
            </a:pPr>
            <a:endParaRPr lang="en-US" sz="2000" dirty="0" smtClean="0">
              <a:latin typeface="Arial" pitchFamily="34" charset="0"/>
              <a:cs typeface="Arial" pitchFamily="34" charset="0"/>
            </a:endParaRPr>
          </a:p>
          <a:p>
            <a:pPr lvl="0" algn="ctr" fontAlgn="base">
              <a:spcBef>
                <a:spcPct val="0"/>
              </a:spcBef>
              <a:spcAft>
                <a:spcPct val="0"/>
              </a:spcAft>
            </a:pPr>
            <a:r>
              <a:rPr lang="en-US" sz="2000" b="1" dirty="0" smtClean="0">
                <a:solidFill>
                  <a:schemeClr val="tx2">
                    <a:lumMod val="75000"/>
                  </a:schemeClr>
                </a:solidFill>
                <a:latin typeface="Arial" pitchFamily="34" charset="0"/>
                <a:cs typeface="Arial" pitchFamily="34" charset="0"/>
              </a:rPr>
              <a:t>REFRAIN</a:t>
            </a: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en-US" sz="2000" dirty="0" smtClean="0">
                <a:latin typeface="Arial" pitchFamily="34" charset="0"/>
                <a:cs typeface="Arial" pitchFamily="34" charset="0"/>
              </a:rPr>
              <a:t/>
            </a:r>
            <a:br>
              <a:rPr lang="en-US" sz="2000" dirty="0" smtClean="0">
                <a:latin typeface="Arial" pitchFamily="34" charset="0"/>
                <a:cs typeface="Arial" pitchFamily="34" charset="0"/>
              </a:rPr>
            </a:br>
            <a:endParaRPr lang="en-US" sz="2000" dirty="0" smtClean="0">
              <a:latin typeface="Arial" pitchFamily="34" charset="0"/>
              <a:cs typeface="Arial" pitchFamily="34" charset="0"/>
            </a:endParaRPr>
          </a:p>
        </p:txBody>
      </p:sp>
      <p:sp>
        <p:nvSpPr>
          <p:cNvPr id="4" name="Rectangle 3"/>
          <p:cNvSpPr/>
          <p:nvPr/>
        </p:nvSpPr>
        <p:spPr>
          <a:xfrm>
            <a:off x="685800" y="533400"/>
            <a:ext cx="1199367" cy="369332"/>
          </a:xfrm>
          <a:prstGeom prst="rect">
            <a:avLst/>
          </a:prstGeom>
        </p:spPr>
        <p:txBody>
          <a:bodyPr wrap="none">
            <a:spAutoFit/>
          </a:bodyPr>
          <a:lstStyle/>
          <a:p>
            <a:r>
              <a:rPr lang="en-US" b="1" dirty="0" smtClean="0">
                <a:solidFill>
                  <a:schemeClr val="tx2">
                    <a:lumMod val="75000"/>
                  </a:schemeClr>
                </a:solidFill>
              </a:rPr>
              <a:t>REFRAIN</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fld id="{7F9B5531-5451-42BB-BEC3-D6303F11B30A}" type="slidenum">
              <a:rPr lang="en-US" smtClean="0"/>
              <a:pPr/>
              <a:t>49</a:t>
            </a:fld>
            <a:endParaRPr lang="en-US" dirty="0"/>
          </a:p>
        </p:txBody>
      </p:sp>
      <p:sp>
        <p:nvSpPr>
          <p:cNvPr id="4" name="Title 3"/>
          <p:cNvSpPr>
            <a:spLocks noGrp="1"/>
          </p:cNvSpPr>
          <p:nvPr>
            <p:ph type="title"/>
          </p:nvPr>
        </p:nvSpPr>
        <p:spPr>
          <a:xfrm>
            <a:off x="381000" y="2819400"/>
            <a:ext cx="8382000" cy="1600200"/>
          </a:xfrm>
        </p:spPr>
        <p:txBody>
          <a:bodyPr>
            <a:normAutofit fontScale="90000"/>
          </a:bodyPr>
          <a:lstStyle/>
          <a:p>
            <a:pPr algn="ctr"/>
            <a:r>
              <a:rPr lang="en-US" b="1" dirty="0" smtClean="0">
                <a:solidFill>
                  <a:schemeClr val="tx1"/>
                </a:solidFill>
                <a:effectLst>
                  <a:outerShdw blurRad="38100" dist="38100" dir="2700000" algn="tl">
                    <a:srgbClr val="000000">
                      <a:alpha val="43137"/>
                    </a:srgbClr>
                  </a:outerShdw>
                </a:effectLst>
              </a:rPr>
              <a:t>From the Concept of Definition Map and the song Lyrics from “Ironic”, they can write a structured paragraph either analyzing the lyrics of the song, or assessing a poem or reading to show familiarity of the literary term.</a:t>
            </a:r>
            <a:endParaRPr lang="en-US" b="1" dirty="0">
              <a:solidFill>
                <a:schemeClr val="tx1"/>
              </a:solidFill>
              <a:effectLst>
                <a:outerShdw blurRad="38100" dist="38100" dir="2700000" algn="tl">
                  <a:srgbClr val="000000">
                    <a:alpha val="43137"/>
                  </a:srgbClr>
                </a:outerShdw>
              </a:effectLst>
            </a:endParaRPr>
          </a:p>
        </p:txBody>
      </p:sp>
      <p:pic>
        <p:nvPicPr>
          <p:cNvPr id="5" name="Alanis Morissette - Ironic (Video).mp3">
            <a:hlinkClick r:id="" action="ppaction://media"/>
          </p:cNvPr>
          <p:cNvPicPr>
            <a:picLocks noRot="1" noChangeAspect="1"/>
          </p:cNvPicPr>
          <p:nvPr>
            <a:audioFile r:link="rId1"/>
          </p:nvPr>
        </p:nvPicPr>
        <p:blipFill>
          <a:blip r:embed="rId3" cstate="print"/>
          <a:stretch>
            <a:fillRect/>
          </a:stretch>
        </p:blipFill>
        <p:spPr>
          <a:xfrm>
            <a:off x="4038600" y="4572000"/>
            <a:ext cx="1371600" cy="1371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4618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04800" y="3733800"/>
            <a:ext cx="8534400" cy="1143000"/>
          </a:xfrm>
        </p:spPr>
        <p:txBody>
          <a:bodyPr>
            <a:noAutofit/>
          </a:bodyPr>
          <a:lstStyle/>
          <a:p>
            <a:r>
              <a:rPr lang="en-US" sz="2800" b="1" dirty="0" smtClean="0">
                <a:solidFill>
                  <a:schemeClr val="tx1"/>
                </a:solidFill>
                <a:effectLst>
                  <a:glow rad="139700">
                    <a:schemeClr val="accent5">
                      <a:satMod val="175000"/>
                      <a:alpha val="40000"/>
                    </a:schemeClr>
                  </a:glow>
                </a:effectLst>
              </a:rPr>
              <a:t>McKenna &amp; Robinson’s 1993 definition of content area literacy is as follows: “The ability to use reading and writing for the acquisition of new content in a given discipline.”</a:t>
            </a:r>
            <a:endParaRPr lang="en-US" sz="2800" b="1" dirty="0">
              <a:solidFill>
                <a:schemeClr val="tx1"/>
              </a:solidFill>
              <a:effectLst>
                <a:glow rad="139700">
                  <a:schemeClr val="accent5">
                    <a:satMod val="175000"/>
                    <a:alpha val="40000"/>
                  </a:schemeClr>
                </a:glow>
              </a:effectLst>
            </a:endParaRPr>
          </a:p>
        </p:txBody>
      </p:sp>
      <p:sp>
        <p:nvSpPr>
          <p:cNvPr id="3" name="Title 2"/>
          <p:cNvSpPr>
            <a:spLocks noGrp="1"/>
          </p:cNvSpPr>
          <p:nvPr>
            <p:ph type="ctrTitle"/>
          </p:nvPr>
        </p:nvSpPr>
        <p:spPr>
          <a:xfrm>
            <a:off x="381000" y="1066800"/>
            <a:ext cx="8305800" cy="1981200"/>
          </a:xfrm>
        </p:spPr>
        <p:txBody>
          <a:bodyPr/>
          <a:lstStyle/>
          <a:p>
            <a:r>
              <a:rPr lang="en-US" b="1" dirty="0" smtClean="0"/>
              <a:t>What is Content Area Literacy?</a:t>
            </a:r>
            <a:endParaRPr lang="en-US" b="1" dirty="0"/>
          </a:p>
        </p:txBody>
      </p:sp>
      <p:sp>
        <p:nvSpPr>
          <p:cNvPr id="2" name="Slide Number Placeholder 1"/>
          <p:cNvSpPr>
            <a:spLocks noGrp="1"/>
          </p:cNvSpPr>
          <p:nvPr>
            <p:ph type="sldNum" sz="quarter" idx="11"/>
          </p:nvPr>
        </p:nvSpPr>
        <p:spPr/>
        <p:txBody>
          <a:bodyPr/>
          <a:lstStyle/>
          <a:p>
            <a:fld id="{7F9B5531-5451-42BB-BEC3-D6303F11B30A}" type="slidenum">
              <a:rPr lang="en-US" smtClean="0"/>
              <a:pPr/>
              <a:t>5</a:t>
            </a:fld>
            <a:endParaRPr lang="en-US" dirty="0"/>
          </a:p>
        </p:txBody>
      </p:sp>
      <p:sp>
        <p:nvSpPr>
          <p:cNvPr id="6" name="Rectangle 5"/>
          <p:cNvSpPr/>
          <p:nvPr/>
        </p:nvSpPr>
        <p:spPr>
          <a:xfrm>
            <a:off x="6172200" y="6400800"/>
            <a:ext cx="2528577" cy="276999"/>
          </a:xfrm>
          <a:prstGeom prst="rect">
            <a:avLst/>
          </a:prstGeom>
        </p:spPr>
        <p:txBody>
          <a:bodyPr wrap="none">
            <a:spAutoFit/>
          </a:bodyPr>
          <a:lstStyle/>
          <a:p>
            <a:r>
              <a:rPr lang="en-US" sz="1200" dirty="0" smtClean="0"/>
              <a:t>(McKenna &amp; Robinson 1990, 1993) </a:t>
            </a:r>
            <a:endParaRPr lang="en-US" sz="1200" dirty="0"/>
          </a:p>
        </p:txBody>
      </p:sp>
      <p:pic>
        <p:nvPicPr>
          <p:cNvPr id="52225" name="Picture 1" descr="C:\Users\cmason\AppData\Local\Microsoft\Windows\Temporary Internet Files\Content.IE5\VCX51DJ3\MC900233161[1].wmf"/>
          <p:cNvPicPr>
            <a:picLocks noChangeAspect="1" noChangeArrowheads="1"/>
          </p:cNvPicPr>
          <p:nvPr/>
        </p:nvPicPr>
        <p:blipFill>
          <a:blip r:embed="rId2" cstate="print"/>
          <a:srcRect/>
          <a:stretch>
            <a:fillRect/>
          </a:stretch>
        </p:blipFill>
        <p:spPr bwMode="auto">
          <a:xfrm>
            <a:off x="3124200" y="5562600"/>
            <a:ext cx="2743200" cy="1080026"/>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F9B5531-5451-42BB-BEC3-D6303F11B30A}" type="slidenum">
              <a:rPr lang="en-US" smtClean="0"/>
              <a:pPr/>
              <a:t>50</a:t>
            </a:fld>
            <a:endParaRPr lang="en-US" dirty="0"/>
          </a:p>
        </p:txBody>
      </p:sp>
      <p:sp>
        <p:nvSpPr>
          <p:cNvPr id="5" name="Title 4"/>
          <p:cNvSpPr>
            <a:spLocks noGrp="1"/>
          </p:cNvSpPr>
          <p:nvPr>
            <p:ph type="title"/>
          </p:nvPr>
        </p:nvSpPr>
        <p:spPr>
          <a:xfrm>
            <a:off x="685800" y="2362200"/>
            <a:ext cx="8229600" cy="1219200"/>
          </a:xfrm>
        </p:spPr>
        <p:txBody>
          <a:bodyPr>
            <a:noAutofit/>
          </a:bodyPr>
          <a:lstStyle/>
          <a:p>
            <a:pPr algn="ctr"/>
            <a:r>
              <a:rPr lang="en-US" sz="5400" b="1" dirty="0" smtClean="0">
                <a:ln w="17780" cmpd="sng">
                  <a:solidFill>
                    <a:schemeClr val="bg1"/>
                  </a:solidFill>
                  <a:prstDash val="solid"/>
                  <a:miter lim="800000"/>
                </a:ln>
                <a:solidFill>
                  <a:srgbClr val="9900CC"/>
                </a:solidFill>
                <a:effectLst>
                  <a:outerShdw blurRad="55000" dist="50800" dir="5400000" algn="tl">
                    <a:srgbClr val="000000">
                      <a:alpha val="33000"/>
                    </a:srgbClr>
                  </a:outerShdw>
                </a:effectLst>
              </a:rPr>
              <a:t>Concept of Definition Map: </a:t>
            </a:r>
            <a:br>
              <a:rPr lang="en-US" sz="5400" b="1" dirty="0" smtClean="0">
                <a:ln w="17780" cmpd="sng">
                  <a:solidFill>
                    <a:schemeClr val="bg1"/>
                  </a:solidFill>
                  <a:prstDash val="solid"/>
                  <a:miter lim="800000"/>
                </a:ln>
                <a:solidFill>
                  <a:srgbClr val="9900CC"/>
                </a:solidFill>
                <a:effectLst>
                  <a:outerShdw blurRad="55000" dist="50800" dir="5400000" algn="tl">
                    <a:srgbClr val="000000">
                      <a:alpha val="33000"/>
                    </a:srgbClr>
                  </a:outerShdw>
                </a:effectLst>
              </a:rPr>
            </a:br>
            <a:r>
              <a:rPr lang="en-US" sz="4400" b="1" dirty="0" smtClean="0">
                <a:ln w="17780" cmpd="sng">
                  <a:solidFill>
                    <a:schemeClr val="bg1"/>
                  </a:solidFill>
                  <a:prstDash val="solid"/>
                  <a:miter lim="800000"/>
                </a:ln>
                <a:solidFill>
                  <a:srgbClr val="9900CC"/>
                </a:solidFill>
                <a:effectLst>
                  <a:outerShdw blurRad="55000" dist="50800" dir="5400000" algn="tl">
                    <a:srgbClr val="000000">
                      <a:alpha val="33000"/>
                    </a:srgbClr>
                  </a:outerShdw>
                </a:effectLst>
              </a:rPr>
              <a:t>You try it</a:t>
            </a:r>
            <a:r>
              <a:rPr lang="en-US" sz="5400" b="1" dirty="0" smtClean="0">
                <a:ln w="17780" cmpd="sng">
                  <a:solidFill>
                    <a:schemeClr val="bg1"/>
                  </a:solidFill>
                  <a:prstDash val="solid"/>
                  <a:miter lim="800000"/>
                </a:ln>
                <a:solidFill>
                  <a:srgbClr val="9900CC"/>
                </a:solidFill>
                <a:effectLst>
                  <a:outerShdw blurRad="55000" dist="50800" dir="5400000" algn="tl">
                    <a:srgbClr val="000000">
                      <a:alpha val="33000"/>
                    </a:srgbClr>
                  </a:outerShdw>
                </a:effectLst>
              </a:rPr>
              <a:t/>
            </a:r>
            <a:br>
              <a:rPr lang="en-US" sz="5400" b="1" dirty="0" smtClean="0">
                <a:ln w="17780" cmpd="sng">
                  <a:solidFill>
                    <a:schemeClr val="bg1"/>
                  </a:solidFill>
                  <a:prstDash val="solid"/>
                  <a:miter lim="800000"/>
                </a:ln>
                <a:solidFill>
                  <a:srgbClr val="9900CC"/>
                </a:solidFill>
                <a:effectLst>
                  <a:outerShdw blurRad="55000" dist="50800" dir="5400000" algn="tl">
                    <a:srgbClr val="000000">
                      <a:alpha val="33000"/>
                    </a:srgbClr>
                  </a:outerShdw>
                </a:effectLst>
              </a:rPr>
            </a:br>
            <a:endParaRPr lang="en-US" sz="5400" dirty="0">
              <a:solidFill>
                <a:srgbClr val="9900CC"/>
              </a:solidFill>
            </a:endParaRPr>
          </a:p>
        </p:txBody>
      </p:sp>
      <p:sp>
        <p:nvSpPr>
          <p:cNvPr id="6" name="Rectangle 5"/>
          <p:cNvSpPr/>
          <p:nvPr/>
        </p:nvSpPr>
        <p:spPr>
          <a:xfrm>
            <a:off x="304800" y="3048000"/>
            <a:ext cx="8610600" cy="3170099"/>
          </a:xfrm>
          <a:prstGeom prst="rect">
            <a:avLst/>
          </a:prstGeom>
        </p:spPr>
        <p:txBody>
          <a:bodyPr wrap="square">
            <a:spAutoFit/>
          </a:bodyPr>
          <a:lstStyle/>
          <a:p>
            <a:pPr algn="ctr"/>
            <a:r>
              <a:rPr lang="en-US" sz="4000" b="1" dirty="0" smtClean="0">
                <a:ln>
                  <a:solidFill>
                    <a:schemeClr val="bg1">
                      <a:lumMod val="95000"/>
                      <a:lumOff val="5000"/>
                    </a:schemeClr>
                  </a:solidFill>
                </a:ln>
                <a:solidFill>
                  <a:srgbClr val="9900CC"/>
                </a:solidFill>
                <a:effectLst>
                  <a:outerShdw blurRad="38100" dist="38100" dir="2700000" algn="tl">
                    <a:srgbClr val="000000">
                      <a:alpha val="43137"/>
                    </a:srgbClr>
                  </a:outerShdw>
                </a:effectLst>
                <a:latin typeface="+mj-lt"/>
              </a:rPr>
              <a:t>With your content area peers, please create a concept of definition Map based on a  focus word or  concept from  one of your teaching units.</a:t>
            </a:r>
            <a:endParaRPr lang="en-US" sz="4000" dirty="0">
              <a:ln>
                <a:solidFill>
                  <a:schemeClr val="bg1">
                    <a:lumMod val="95000"/>
                    <a:lumOff val="5000"/>
                  </a:schemeClr>
                </a:solidFill>
              </a:ln>
              <a:solidFill>
                <a:srgbClr val="9900CC"/>
              </a:solidFill>
              <a:latin typeface="+mj-lt"/>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457200" y="3581400"/>
            <a:ext cx="8305800" cy="1143000"/>
          </a:xfrm>
        </p:spPr>
        <p:txBody>
          <a:bodyPr/>
          <a:lstStyle/>
          <a:p>
            <a:r>
              <a:rPr lang="en-US" sz="3200" b="1" dirty="0" smtClean="0">
                <a:solidFill>
                  <a:schemeClr val="tx2">
                    <a:lumMod val="90000"/>
                  </a:schemeClr>
                </a:solidFill>
                <a:effectLst>
                  <a:outerShdw blurRad="38100" dist="38100" dir="2700000" algn="tl">
                    <a:srgbClr val="000000">
                      <a:alpha val="43137"/>
                    </a:srgbClr>
                  </a:outerShdw>
                </a:effectLst>
              </a:rPr>
              <a:t>A strategy for active reading</a:t>
            </a:r>
            <a:endParaRPr lang="en-US" sz="3200" b="1" dirty="0">
              <a:solidFill>
                <a:schemeClr val="tx2">
                  <a:lumMod val="90000"/>
                </a:schemeClr>
              </a:solidFill>
              <a:effectLst>
                <a:outerShdw blurRad="38100" dist="38100" dir="2700000" algn="tl">
                  <a:srgbClr val="000000">
                    <a:alpha val="43137"/>
                  </a:srgbClr>
                </a:outerShdw>
              </a:effectLst>
            </a:endParaRPr>
          </a:p>
        </p:txBody>
      </p:sp>
      <p:sp>
        <p:nvSpPr>
          <p:cNvPr id="3" name="Title 2"/>
          <p:cNvSpPr>
            <a:spLocks noGrp="1"/>
          </p:cNvSpPr>
          <p:nvPr>
            <p:ph type="ctrTitle"/>
          </p:nvPr>
        </p:nvSpPr>
        <p:spPr>
          <a:xfrm>
            <a:off x="533400" y="304800"/>
            <a:ext cx="7848600" cy="1981200"/>
          </a:xfrm>
        </p:spPr>
        <p:txBody>
          <a:bodyPr>
            <a:prstTxWarp prst="textCurveDown">
              <a:avLst>
                <a:gd name="adj" fmla="val 56338"/>
              </a:avLst>
            </a:prstTxWarp>
          </a:bodyPr>
          <a:lstStyle/>
          <a:p>
            <a:r>
              <a:rPr lang="en-US" b="1" dirty="0" smtClean="0">
                <a:solidFill>
                  <a:schemeClr val="tx2">
                    <a:lumMod val="90000"/>
                  </a:schemeClr>
                </a:solidFill>
                <a:effectLst>
                  <a:outerShdw blurRad="38100" dist="38100" dir="2700000" algn="tl">
                    <a:srgbClr val="000000">
                      <a:alpha val="43137"/>
                    </a:srgbClr>
                  </a:outerShdw>
                </a:effectLst>
              </a:rPr>
              <a:t>SQR3</a:t>
            </a:r>
            <a:endParaRPr lang="en-US" b="1" dirty="0">
              <a:solidFill>
                <a:schemeClr val="tx2">
                  <a:lumMod val="90000"/>
                </a:schemeClr>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1"/>
          </p:nvPr>
        </p:nvSpPr>
        <p:spPr/>
        <p:txBody>
          <a:bodyPr/>
          <a:lstStyle/>
          <a:p>
            <a:fld id="{7F9B5531-5451-42BB-BEC3-D6303F11B30A}" type="slidenum">
              <a:rPr lang="en-US" smtClean="0"/>
              <a:pPr/>
              <a:t>51</a:t>
            </a:fld>
            <a:endParaRPr lang="en-US" dirty="0"/>
          </a:p>
        </p:txBody>
      </p:sp>
      <p:sp>
        <p:nvSpPr>
          <p:cNvPr id="5" name="TextBox 4"/>
          <p:cNvSpPr txBox="1"/>
          <p:nvPr/>
        </p:nvSpPr>
        <p:spPr>
          <a:xfrm>
            <a:off x="381000" y="4419600"/>
            <a:ext cx="3810000" cy="381000"/>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Helps you locate the main idea</a:t>
            </a:r>
            <a:endParaRPr lang="en-US" b="1" dirty="0">
              <a:effectLst>
                <a:outerShdw blurRad="38100" dist="38100" dir="2700000" algn="tl">
                  <a:srgbClr val="000000">
                    <a:alpha val="43137"/>
                  </a:srgbClr>
                </a:outerShdw>
              </a:effectLst>
            </a:endParaRPr>
          </a:p>
        </p:txBody>
      </p:sp>
      <p:sp>
        <p:nvSpPr>
          <p:cNvPr id="6" name="TextBox 5"/>
          <p:cNvSpPr txBox="1"/>
          <p:nvPr/>
        </p:nvSpPr>
        <p:spPr>
          <a:xfrm>
            <a:off x="4953000" y="4343400"/>
            <a:ext cx="3352800" cy="923330"/>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To understand both general and specific vocabulary in all content area  texts</a:t>
            </a:r>
            <a:endParaRPr lang="en-US" b="1" dirty="0">
              <a:effectLst>
                <a:outerShdw blurRad="38100" dist="38100" dir="2700000" algn="tl">
                  <a:srgbClr val="000000">
                    <a:alpha val="43137"/>
                  </a:srgbClr>
                </a:outerShdw>
              </a:effectLst>
            </a:endParaRPr>
          </a:p>
        </p:txBody>
      </p:sp>
      <p:sp>
        <p:nvSpPr>
          <p:cNvPr id="7" name="TextBox 6"/>
          <p:cNvSpPr txBox="1"/>
          <p:nvPr/>
        </p:nvSpPr>
        <p:spPr>
          <a:xfrm>
            <a:off x="457200" y="5562600"/>
            <a:ext cx="3810000" cy="646331"/>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To compare and contrast information</a:t>
            </a:r>
            <a:endParaRPr lang="en-US" b="1" dirty="0">
              <a:effectLst>
                <a:outerShdw blurRad="38100" dist="38100" dir="2700000" algn="tl">
                  <a:srgbClr val="000000">
                    <a:alpha val="43137"/>
                  </a:srgbClr>
                </a:outerShdw>
              </a:effectLst>
            </a:endParaRPr>
          </a:p>
        </p:txBody>
      </p:sp>
      <p:sp>
        <p:nvSpPr>
          <p:cNvPr id="8" name="TextBox 7"/>
          <p:cNvSpPr txBox="1"/>
          <p:nvPr/>
        </p:nvSpPr>
        <p:spPr>
          <a:xfrm>
            <a:off x="4953000" y="5562600"/>
            <a:ext cx="3810000" cy="369332"/>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To evaluate what you are reading</a:t>
            </a:r>
            <a:endParaRPr lang="en-US" b="1" dirty="0">
              <a:effectLst>
                <a:outerShdw blurRad="38100" dist="38100" dir="2700000" algn="tl">
                  <a:srgbClr val="000000">
                    <a:alpha val="43137"/>
                  </a:srgbClr>
                </a:outerShdw>
              </a:effectLst>
            </a:endParaRPr>
          </a:p>
        </p:txBody>
      </p:sp>
      <p:sp>
        <p:nvSpPr>
          <p:cNvPr id="9" name="TextBox 8"/>
          <p:cNvSpPr txBox="1"/>
          <p:nvPr/>
        </p:nvSpPr>
        <p:spPr>
          <a:xfrm>
            <a:off x="2743200" y="6172200"/>
            <a:ext cx="3810000" cy="381000"/>
          </a:xfrm>
          <a:prstGeom prst="rect">
            <a:avLst/>
          </a:prstGeom>
          <a:noFill/>
        </p:spPr>
        <p:txBody>
          <a:bodyPr wrap="square" rtlCol="0">
            <a:spAutoFit/>
          </a:bodyPr>
          <a:lstStyle/>
          <a:p>
            <a:pPr algn="ctr"/>
            <a:r>
              <a:rPr lang="en-US" b="1" dirty="0" smtClean="0">
                <a:effectLst>
                  <a:outerShdw blurRad="38100" dist="38100" dir="2700000" algn="tl">
                    <a:srgbClr val="000000">
                      <a:alpha val="43137"/>
                    </a:srgbClr>
                  </a:outerShdw>
                </a:effectLst>
              </a:rPr>
              <a:t>To interpret graphic aids</a:t>
            </a:r>
            <a:endParaRPr lang="en-US" b="1" dirty="0">
              <a:effectLst>
                <a:outerShdw blurRad="38100" dist="38100" dir="2700000" algn="tl">
                  <a:srgbClr val="000000">
                    <a:alpha val="43137"/>
                  </a:srgbClr>
                </a:outerShdw>
              </a:effectLst>
            </a:endParaRPr>
          </a:p>
        </p:txBody>
      </p:sp>
      <p:sp>
        <p:nvSpPr>
          <p:cNvPr id="10" name="TextBox 9"/>
          <p:cNvSpPr txBox="1"/>
          <p:nvPr/>
        </p:nvSpPr>
        <p:spPr>
          <a:xfrm>
            <a:off x="914400" y="2667000"/>
            <a:ext cx="8001000" cy="584775"/>
          </a:xfrm>
          <a:prstGeom prst="rect">
            <a:avLst/>
          </a:prstGeom>
          <a:noFill/>
        </p:spPr>
        <p:txBody>
          <a:bodyPr wrap="square" rtlCol="0">
            <a:spAutoFit/>
          </a:bodyPr>
          <a:lstStyle/>
          <a:p>
            <a:r>
              <a:rPr lang="en-US" sz="3200" b="1" dirty="0" smtClean="0">
                <a:solidFill>
                  <a:schemeClr val="tx2">
                    <a:lumMod val="90000"/>
                  </a:schemeClr>
                </a:solidFill>
                <a:effectLst>
                  <a:outerShdw blurRad="38100" dist="38100" dir="2700000" algn="tl">
                    <a:srgbClr val="000000">
                      <a:alpha val="43137"/>
                    </a:srgbClr>
                  </a:outerShdw>
                </a:effectLst>
                <a:latin typeface="+mj-lt"/>
              </a:rPr>
              <a:t>Survey, Question, Read, Recite, Review</a:t>
            </a:r>
            <a:endParaRPr lang="en-US" sz="3200" b="1" dirty="0">
              <a:solidFill>
                <a:schemeClr val="tx2">
                  <a:lumMod val="90000"/>
                </a:schemeClr>
              </a:solidFill>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F9B5531-5451-42BB-BEC3-D6303F11B30A}" type="slidenum">
              <a:rPr lang="en-US" smtClean="0"/>
              <a:pPr/>
              <a:t>52</a:t>
            </a:fld>
            <a:endParaRPr lang="en-US" dirty="0"/>
          </a:p>
        </p:txBody>
      </p:sp>
      <p:sp>
        <p:nvSpPr>
          <p:cNvPr id="5" name="Rectangle 4"/>
          <p:cNvSpPr/>
          <p:nvPr/>
        </p:nvSpPr>
        <p:spPr>
          <a:xfrm>
            <a:off x="3352800" y="0"/>
            <a:ext cx="2265813" cy="707886"/>
          </a:xfrm>
          <a:prstGeom prst="rect">
            <a:avLst/>
          </a:prstGeom>
        </p:spPr>
        <p:txBody>
          <a:bodyPr wrap="none">
            <a:spAutoFit/>
          </a:bodyPr>
          <a:lstStyle/>
          <a:p>
            <a:pPr lvl="0" eaLnBrk="0" fontAlgn="base" hangingPunct="0">
              <a:spcBef>
                <a:spcPct val="0"/>
              </a:spcBef>
              <a:spcAft>
                <a:spcPct val="0"/>
              </a:spcAft>
              <a:tabLst>
                <a:tab pos="460375" algn="l"/>
                <a:tab pos="673100" algn="l"/>
              </a:tabLst>
            </a:pPr>
            <a:r>
              <a:rPr lang="en-US" sz="3900" b="1" dirty="0" smtClean="0">
                <a:solidFill>
                  <a:schemeClr val="tx2">
                    <a:lumMod val="75000"/>
                  </a:schemeClr>
                </a:solidFill>
                <a:effectLst>
                  <a:outerShdw blurRad="38100" dist="38100" dir="2700000" algn="tl">
                    <a:srgbClr val="000000">
                      <a:alpha val="43137"/>
                    </a:srgbClr>
                  </a:outerShdw>
                </a:effectLst>
                <a:ea typeface="Times New Roman" pitchFamily="18" charset="0"/>
                <a:cs typeface="Arial" pitchFamily="34" charset="0"/>
              </a:rPr>
              <a:t>SURVEY </a:t>
            </a:r>
            <a:endParaRPr lang="en-US" sz="3900" b="1" dirty="0" smtClean="0">
              <a:solidFill>
                <a:schemeClr val="tx2">
                  <a:lumMod val="75000"/>
                </a:schemeClr>
              </a:solidFill>
              <a:effectLst>
                <a:outerShdw blurRad="38100" dist="38100" dir="2700000" algn="tl">
                  <a:srgbClr val="000000">
                    <a:alpha val="43137"/>
                  </a:srgbClr>
                </a:outerShdw>
              </a:effectLst>
              <a:cs typeface="Arial" pitchFamily="34" charset="0"/>
            </a:endParaRPr>
          </a:p>
        </p:txBody>
      </p:sp>
      <p:sp>
        <p:nvSpPr>
          <p:cNvPr id="6" name="Rectangle 5"/>
          <p:cNvSpPr/>
          <p:nvPr/>
        </p:nvSpPr>
        <p:spPr>
          <a:xfrm>
            <a:off x="228600" y="609600"/>
            <a:ext cx="8915400" cy="5940088"/>
          </a:xfrm>
          <a:prstGeom prst="rect">
            <a:avLst/>
          </a:prstGeom>
        </p:spPr>
        <p:txBody>
          <a:bodyPr wrap="square">
            <a:spAutoFit/>
          </a:bodyPr>
          <a:lstStyle/>
          <a:p>
            <a:pPr lvl="0" eaLnBrk="0" fontAlgn="base" hangingPunct="0">
              <a:spcBef>
                <a:spcPct val="0"/>
              </a:spcBef>
              <a:spcAft>
                <a:spcPct val="0"/>
              </a:spcAft>
              <a:tabLst>
                <a:tab pos="460375" algn="l"/>
                <a:tab pos="673100" algn="l"/>
              </a:tabLst>
            </a:pPr>
            <a:r>
              <a:rPr lang="en-US" sz="2000" dirty="0" smtClean="0">
                <a:ea typeface="Times New Roman" pitchFamily="18" charset="0"/>
                <a:cs typeface="Arial" pitchFamily="34" charset="0"/>
              </a:rPr>
              <a:t>~ A survey is a </a:t>
            </a:r>
            <a:r>
              <a:rPr lang="en-US" sz="2000" b="1" dirty="0" smtClean="0">
                <a:solidFill>
                  <a:schemeClr val="tx2">
                    <a:lumMod val="90000"/>
                  </a:schemeClr>
                </a:solidFill>
                <a:ea typeface="Times New Roman" pitchFamily="18" charset="0"/>
                <a:cs typeface="Arial" pitchFamily="34" charset="0"/>
              </a:rPr>
              <a:t>quick preview or overview </a:t>
            </a:r>
            <a:r>
              <a:rPr lang="en-US" sz="2000" dirty="0" smtClean="0">
                <a:ea typeface="Times New Roman" pitchFamily="18" charset="0"/>
                <a:cs typeface="Arial" pitchFamily="34" charset="0"/>
              </a:rPr>
              <a:t>of an entire textbook or a single chapter.</a:t>
            </a:r>
          </a:p>
          <a:p>
            <a:pPr lvl="0" eaLnBrk="0" fontAlgn="base" hangingPunct="0">
              <a:spcBef>
                <a:spcPct val="0"/>
              </a:spcBef>
              <a:spcAft>
                <a:spcPct val="0"/>
              </a:spcAft>
              <a:tabLst>
                <a:tab pos="460375" algn="l"/>
                <a:tab pos="673100" algn="l"/>
              </a:tabLst>
            </a:pPr>
            <a:r>
              <a:rPr lang="en-US" sz="2000" dirty="0" smtClean="0">
                <a:ea typeface="Times New Roman" pitchFamily="18" charset="0"/>
                <a:cs typeface="Arial" pitchFamily="34" charset="0"/>
              </a:rPr>
              <a:t> ~</a:t>
            </a:r>
            <a:r>
              <a:rPr lang="en-US" sz="2000" b="1" dirty="0" smtClean="0">
                <a:solidFill>
                  <a:schemeClr val="tx2">
                    <a:lumMod val="90000"/>
                  </a:schemeClr>
                </a:solidFill>
                <a:ea typeface="Times New Roman" pitchFamily="18" charset="0"/>
                <a:cs typeface="Arial" pitchFamily="34" charset="0"/>
              </a:rPr>
              <a:t>Read the title</a:t>
            </a:r>
            <a:r>
              <a:rPr lang="en-US" sz="2000" dirty="0" smtClean="0">
                <a:ea typeface="Times New Roman" pitchFamily="18" charset="0"/>
                <a:cs typeface="Arial" pitchFamily="34" charset="0"/>
              </a:rPr>
              <a:t>. This helps your mind prepare for the subject at hand, and it also lets you know what the chapter/text will be about. </a:t>
            </a:r>
            <a:endParaRPr lang="en-US" sz="2000" dirty="0" smtClean="0">
              <a:cs typeface="Arial" pitchFamily="34" charset="0"/>
            </a:endParaRPr>
          </a:p>
          <a:p>
            <a:pPr lvl="0" eaLnBrk="0" fontAlgn="base" hangingPunct="0">
              <a:spcBef>
                <a:spcPct val="0"/>
              </a:spcBef>
              <a:spcAft>
                <a:spcPct val="0"/>
              </a:spcAft>
              <a:tabLst>
                <a:tab pos="460375" algn="l"/>
                <a:tab pos="673100" algn="l"/>
              </a:tabLst>
            </a:pPr>
            <a:r>
              <a:rPr lang="en-US" sz="2000" dirty="0" smtClean="0">
                <a:ea typeface="Times New Roman" pitchFamily="18" charset="0"/>
                <a:cs typeface="Arial" pitchFamily="34" charset="0"/>
              </a:rPr>
              <a:t>~ </a:t>
            </a:r>
            <a:r>
              <a:rPr lang="en-US" sz="2000" b="1" dirty="0" smtClean="0">
                <a:solidFill>
                  <a:schemeClr val="tx2">
                    <a:lumMod val="90000"/>
                  </a:schemeClr>
                </a:solidFill>
                <a:ea typeface="Times New Roman" pitchFamily="18" charset="0"/>
                <a:cs typeface="Arial" pitchFamily="34" charset="0"/>
              </a:rPr>
              <a:t>Read the introduction and/or summary</a:t>
            </a:r>
            <a:r>
              <a:rPr lang="en-US" sz="2000" dirty="0" smtClean="0">
                <a:ea typeface="Times New Roman" pitchFamily="18" charset="0"/>
                <a:cs typeface="Arial" pitchFamily="34" charset="0"/>
              </a:rPr>
              <a:t>. This helps you focus on the </a:t>
            </a:r>
            <a:r>
              <a:rPr lang="en-US" sz="2000" b="1" dirty="0" smtClean="0">
                <a:solidFill>
                  <a:schemeClr val="tx2">
                    <a:lumMod val="90000"/>
                  </a:schemeClr>
                </a:solidFill>
                <a:ea typeface="Times New Roman" pitchFamily="18" charset="0"/>
                <a:cs typeface="Arial" pitchFamily="34" charset="0"/>
              </a:rPr>
              <a:t>main points </a:t>
            </a:r>
            <a:r>
              <a:rPr lang="en-US" sz="2000" dirty="0" smtClean="0">
                <a:ea typeface="Times New Roman" pitchFamily="18" charset="0"/>
                <a:cs typeface="Arial" pitchFamily="34" charset="0"/>
              </a:rPr>
              <a:t>that will be discussed in the chapter. You can also determine what the author wants you to understand or be able to do after you read the chapter. </a:t>
            </a:r>
            <a:endParaRPr lang="en-US" sz="2000" dirty="0" smtClean="0">
              <a:cs typeface="Arial" pitchFamily="34" charset="0"/>
            </a:endParaRPr>
          </a:p>
          <a:p>
            <a:pPr lvl="0" eaLnBrk="0" fontAlgn="base" hangingPunct="0">
              <a:spcBef>
                <a:spcPct val="0"/>
              </a:spcBef>
              <a:spcAft>
                <a:spcPct val="0"/>
              </a:spcAft>
              <a:tabLst>
                <a:tab pos="460375" algn="l"/>
                <a:tab pos="673100" algn="l"/>
              </a:tabLst>
            </a:pPr>
            <a:r>
              <a:rPr lang="en-US" sz="2000" dirty="0" smtClean="0">
                <a:ea typeface="Times New Roman" pitchFamily="18" charset="0"/>
                <a:cs typeface="Arial" pitchFamily="34" charset="0"/>
              </a:rPr>
              <a:t>~ Always pay attention to </a:t>
            </a:r>
            <a:r>
              <a:rPr lang="en-US" sz="2000" b="1" dirty="0" smtClean="0">
                <a:solidFill>
                  <a:schemeClr val="tx2">
                    <a:lumMod val="90000"/>
                  </a:schemeClr>
                </a:solidFill>
                <a:ea typeface="Times New Roman" pitchFamily="18" charset="0"/>
                <a:cs typeface="Arial" pitchFamily="34" charset="0"/>
              </a:rPr>
              <a:t>headings and subheadings</a:t>
            </a:r>
            <a:r>
              <a:rPr lang="en-US" sz="2000" dirty="0" smtClean="0">
                <a:ea typeface="Times New Roman" pitchFamily="18" charset="0"/>
                <a:cs typeface="Arial" pitchFamily="34" charset="0"/>
              </a:rPr>
              <a:t>. These will indicate the details to come and will also reveal the </a:t>
            </a:r>
            <a:r>
              <a:rPr lang="en-US" sz="2000" b="1" dirty="0" smtClean="0">
                <a:solidFill>
                  <a:schemeClr val="tx2">
                    <a:lumMod val="90000"/>
                  </a:schemeClr>
                </a:solidFill>
                <a:ea typeface="Times New Roman" pitchFamily="18" charset="0"/>
                <a:cs typeface="Arial" pitchFamily="34" charset="0"/>
              </a:rPr>
              <a:t>author's method of organization and development of topics. </a:t>
            </a:r>
            <a:endParaRPr lang="en-US" sz="2000" b="1" dirty="0" smtClean="0">
              <a:solidFill>
                <a:schemeClr val="tx2">
                  <a:lumMod val="90000"/>
                </a:schemeClr>
              </a:solidFill>
              <a:cs typeface="Arial" pitchFamily="34" charset="0"/>
            </a:endParaRPr>
          </a:p>
          <a:p>
            <a:pPr lvl="0" eaLnBrk="0" fontAlgn="base" hangingPunct="0">
              <a:spcBef>
                <a:spcPct val="0"/>
              </a:spcBef>
              <a:spcAft>
                <a:spcPct val="0"/>
              </a:spcAft>
              <a:tabLst>
                <a:tab pos="460375" algn="l"/>
                <a:tab pos="673100" algn="l"/>
              </a:tabLst>
            </a:pPr>
            <a:r>
              <a:rPr lang="en-US" sz="2000" dirty="0" smtClean="0">
                <a:ea typeface="Times New Roman" pitchFamily="18" charset="0"/>
                <a:cs typeface="Arial" pitchFamily="34" charset="0"/>
              </a:rPr>
              <a:t>~ Pay attention to </a:t>
            </a:r>
            <a:r>
              <a:rPr lang="en-US" sz="2000" b="1" dirty="0" smtClean="0">
                <a:solidFill>
                  <a:schemeClr val="tx2">
                    <a:lumMod val="90000"/>
                  </a:schemeClr>
                </a:solidFill>
                <a:ea typeface="Times New Roman" pitchFamily="18" charset="0"/>
                <a:cs typeface="Arial" pitchFamily="34" charset="0"/>
              </a:rPr>
              <a:t>charts, graphs, maps and diagrams</a:t>
            </a:r>
            <a:r>
              <a:rPr lang="en-US" sz="2000" dirty="0" smtClean="0">
                <a:ea typeface="Times New Roman" pitchFamily="18" charset="0"/>
                <a:cs typeface="Arial" pitchFamily="34" charset="0"/>
              </a:rPr>
              <a:t>. These provide lots of </a:t>
            </a:r>
            <a:r>
              <a:rPr lang="en-US" sz="2000" b="1" dirty="0" smtClean="0">
                <a:solidFill>
                  <a:schemeClr val="tx2">
                    <a:lumMod val="90000"/>
                  </a:schemeClr>
                </a:solidFill>
                <a:ea typeface="Times New Roman" pitchFamily="18" charset="0"/>
                <a:cs typeface="Arial" pitchFamily="34" charset="0"/>
              </a:rPr>
              <a:t>information</a:t>
            </a:r>
            <a:r>
              <a:rPr lang="en-US" sz="2000" dirty="0" smtClean="0">
                <a:ea typeface="Times New Roman" pitchFamily="18" charset="0"/>
                <a:cs typeface="Arial" pitchFamily="34" charset="0"/>
              </a:rPr>
              <a:t> in an easy to read/understand format. </a:t>
            </a:r>
            <a:endParaRPr lang="en-US" sz="2000" dirty="0" smtClean="0">
              <a:cs typeface="Arial" pitchFamily="34" charset="0"/>
            </a:endParaRPr>
          </a:p>
          <a:p>
            <a:pPr lvl="0" eaLnBrk="0" fontAlgn="base" hangingPunct="0">
              <a:spcBef>
                <a:spcPct val="0"/>
              </a:spcBef>
              <a:spcAft>
                <a:spcPct val="0"/>
              </a:spcAft>
              <a:tabLst>
                <a:tab pos="460375" algn="l"/>
                <a:tab pos="673100" algn="l"/>
              </a:tabLst>
            </a:pPr>
            <a:r>
              <a:rPr lang="en-US" sz="2000" dirty="0" smtClean="0">
                <a:ea typeface="Times New Roman" pitchFamily="18" charset="0"/>
                <a:cs typeface="Arial" pitchFamily="34" charset="0"/>
              </a:rPr>
              <a:t>~ Note whether </a:t>
            </a:r>
            <a:r>
              <a:rPr lang="en-US" sz="2000" b="1" dirty="0" smtClean="0">
                <a:solidFill>
                  <a:schemeClr val="tx2">
                    <a:lumMod val="90000"/>
                  </a:schemeClr>
                </a:solidFill>
                <a:ea typeface="Times New Roman" pitchFamily="18" charset="0"/>
                <a:cs typeface="Arial" pitchFamily="34" charset="0"/>
              </a:rPr>
              <a:t>key words or terms are italic, boldface</a:t>
            </a:r>
            <a:r>
              <a:rPr lang="en-US" sz="2000" dirty="0" smtClean="0">
                <a:ea typeface="Times New Roman" pitchFamily="18" charset="0"/>
                <a:cs typeface="Arial" pitchFamily="34" charset="0"/>
              </a:rPr>
              <a:t>, find </a:t>
            </a:r>
            <a:r>
              <a:rPr lang="en-US" sz="2000" b="1" dirty="0" smtClean="0">
                <a:solidFill>
                  <a:schemeClr val="tx2">
                    <a:lumMod val="90000"/>
                  </a:schemeClr>
                </a:solidFill>
                <a:ea typeface="Times New Roman" pitchFamily="18" charset="0"/>
                <a:cs typeface="Arial" pitchFamily="34" charset="0"/>
              </a:rPr>
              <a:t>within the text, or listed at the beginning or  end of the chapter.</a:t>
            </a:r>
            <a:r>
              <a:rPr lang="en-US" sz="2000" dirty="0" smtClean="0">
                <a:ea typeface="Times New Roman" pitchFamily="18" charset="0"/>
                <a:cs typeface="Arial" pitchFamily="34" charset="0"/>
              </a:rPr>
              <a:t> The author is trying to call your attention to these bits of facts, so pay due notice. In other words, </a:t>
            </a:r>
            <a:r>
              <a:rPr lang="en-US" sz="2000" b="1" dirty="0" smtClean="0">
                <a:solidFill>
                  <a:schemeClr val="tx2">
                    <a:lumMod val="90000"/>
                  </a:schemeClr>
                </a:solidFill>
                <a:ea typeface="Times New Roman" pitchFamily="18" charset="0"/>
                <a:cs typeface="Arial" pitchFamily="34" charset="0"/>
              </a:rPr>
              <a:t>know what these terms or key words are and how they are used. </a:t>
            </a:r>
            <a:endParaRPr lang="en-US" sz="2000" b="1" dirty="0" smtClean="0">
              <a:solidFill>
                <a:schemeClr val="tx2">
                  <a:lumMod val="90000"/>
                </a:schemeClr>
              </a:solidFill>
              <a:cs typeface="Arial" pitchFamily="34" charset="0"/>
            </a:endParaRPr>
          </a:p>
          <a:p>
            <a:pPr lvl="0" eaLnBrk="0" fontAlgn="base" hangingPunct="0">
              <a:spcBef>
                <a:spcPct val="0"/>
              </a:spcBef>
              <a:spcAft>
                <a:spcPct val="0"/>
              </a:spcAft>
              <a:tabLst>
                <a:tab pos="460375" algn="l"/>
                <a:tab pos="673100" algn="l"/>
              </a:tabLst>
            </a:pPr>
            <a:r>
              <a:rPr lang="en-US" sz="2000" dirty="0" smtClean="0">
                <a:ea typeface="Times New Roman" pitchFamily="18" charset="0"/>
                <a:cs typeface="Arial" pitchFamily="34" charset="0"/>
              </a:rPr>
              <a:t>~</a:t>
            </a:r>
            <a:r>
              <a:rPr lang="en-US" sz="2000" b="1" dirty="0" smtClean="0">
                <a:solidFill>
                  <a:schemeClr val="tx2">
                    <a:lumMod val="90000"/>
                  </a:schemeClr>
                </a:solidFill>
                <a:ea typeface="Times New Roman" pitchFamily="18" charset="0"/>
                <a:cs typeface="Arial" pitchFamily="34" charset="0"/>
              </a:rPr>
              <a:t>Look</a:t>
            </a:r>
            <a:r>
              <a:rPr lang="en-US" sz="2000" dirty="0" smtClean="0">
                <a:ea typeface="Times New Roman" pitchFamily="18" charset="0"/>
                <a:cs typeface="Arial" pitchFamily="34" charset="0"/>
              </a:rPr>
              <a:t> for any problems or </a:t>
            </a:r>
            <a:r>
              <a:rPr lang="en-US" sz="2000" b="1" dirty="0" smtClean="0">
                <a:solidFill>
                  <a:schemeClr val="tx2">
                    <a:lumMod val="90000"/>
                  </a:schemeClr>
                </a:solidFill>
                <a:ea typeface="Times New Roman" pitchFamily="18" charset="0"/>
                <a:cs typeface="Arial" pitchFamily="34" charset="0"/>
              </a:rPr>
              <a:t>questions for discussion </a:t>
            </a:r>
            <a:r>
              <a:rPr lang="en-US" sz="2000" dirty="0" smtClean="0">
                <a:ea typeface="Times New Roman" pitchFamily="18" charset="0"/>
                <a:cs typeface="Arial" pitchFamily="34" charset="0"/>
              </a:rPr>
              <a:t>at the end of chapters or sections. These will help you determine which concepts the author wants you to apply. </a:t>
            </a:r>
            <a:endParaRPr lang="en-US" sz="2000" dirty="0" smtClean="0">
              <a:cs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53</a:t>
            </a:fld>
            <a:endParaRPr lang="en-US" dirty="0"/>
          </a:p>
        </p:txBody>
      </p:sp>
      <p:sp>
        <p:nvSpPr>
          <p:cNvPr id="3" name="Title 2"/>
          <p:cNvSpPr>
            <a:spLocks noGrp="1"/>
          </p:cNvSpPr>
          <p:nvPr>
            <p:ph type="title"/>
          </p:nvPr>
        </p:nvSpPr>
        <p:spPr/>
        <p:txBody>
          <a:bodyPr>
            <a:normAutofit fontScale="90000"/>
          </a:bodyPr>
          <a:lstStyle/>
          <a:p>
            <a:pPr lvl="0" algn="ctr"/>
            <a:r>
              <a:rPr lang="en-US" sz="4400" b="1" i="1" dirty="0" smtClean="0">
                <a:solidFill>
                  <a:schemeClr val="tx2">
                    <a:lumMod val="75000"/>
                  </a:schemeClr>
                </a:solidFill>
                <a:effectLst>
                  <a:outerShdw blurRad="38100" dist="38100" dir="2700000" algn="tl">
                    <a:srgbClr val="000000">
                      <a:alpha val="43137"/>
                    </a:srgbClr>
                  </a:outerShdw>
                </a:effectLst>
                <a:ea typeface="Times New Roman" pitchFamily="18" charset="0"/>
                <a:cs typeface="Arial" pitchFamily="34" charset="0"/>
              </a:rPr>
              <a:t>QUESTION</a:t>
            </a:r>
            <a:r>
              <a:rPr lang="en-US" sz="4400" dirty="0" smtClean="0">
                <a:ea typeface="Times New Roman" pitchFamily="18" charset="0"/>
                <a:cs typeface="Arial" pitchFamily="34" charset="0"/>
              </a:rPr>
              <a:t> </a:t>
            </a:r>
            <a:r>
              <a:rPr lang="en-US" sz="4400" dirty="0" smtClean="0">
                <a:cs typeface="Arial" pitchFamily="34" charset="0"/>
              </a:rPr>
              <a:t/>
            </a:r>
            <a:br>
              <a:rPr lang="en-US" sz="4400" dirty="0" smtClean="0">
                <a:cs typeface="Arial" pitchFamily="34" charset="0"/>
              </a:rPr>
            </a:br>
            <a:endParaRPr lang="en-US" dirty="0"/>
          </a:p>
        </p:txBody>
      </p:sp>
      <p:sp>
        <p:nvSpPr>
          <p:cNvPr id="4" name="Rectangle 3"/>
          <p:cNvSpPr/>
          <p:nvPr/>
        </p:nvSpPr>
        <p:spPr>
          <a:xfrm>
            <a:off x="304800" y="762000"/>
            <a:ext cx="8839200" cy="6186309"/>
          </a:xfrm>
          <a:prstGeom prst="rect">
            <a:avLst/>
          </a:prstGeom>
        </p:spPr>
        <p:txBody>
          <a:bodyPr wrap="square">
            <a:spAutoFit/>
          </a:bodyPr>
          <a:lstStyle/>
          <a:p>
            <a:pPr lvl="0" eaLnBrk="0" fontAlgn="base" hangingPunct="0">
              <a:spcBef>
                <a:spcPct val="0"/>
              </a:spcBef>
              <a:spcAft>
                <a:spcPct val="0"/>
              </a:spcAft>
              <a:tabLst>
                <a:tab pos="460375" algn="l"/>
                <a:tab pos="673100" algn="l"/>
              </a:tabLst>
            </a:pPr>
            <a:r>
              <a:rPr lang="en-US" sz="3600" dirty="0" smtClean="0">
                <a:ea typeface="Times New Roman" pitchFamily="18" charset="0"/>
                <a:cs typeface="Arial" pitchFamily="34" charset="0"/>
              </a:rPr>
              <a:t>~ </a:t>
            </a:r>
            <a:r>
              <a:rPr lang="en-US" sz="3000" dirty="0" smtClean="0">
                <a:ea typeface="Times New Roman" pitchFamily="18" charset="0"/>
                <a:cs typeface="Arial" pitchFamily="34" charset="0"/>
              </a:rPr>
              <a:t>Questioning helps your mind engage and concentrate on what you are reading. </a:t>
            </a:r>
            <a:endParaRPr lang="en-US" sz="3000" dirty="0" smtClean="0">
              <a:cs typeface="Arial" pitchFamily="34" charset="0"/>
            </a:endParaRPr>
          </a:p>
          <a:p>
            <a:pPr lvl="0" eaLnBrk="0" fontAlgn="base" hangingPunct="0">
              <a:spcBef>
                <a:spcPct val="0"/>
              </a:spcBef>
              <a:spcAft>
                <a:spcPct val="0"/>
              </a:spcAft>
              <a:tabLst>
                <a:tab pos="460375" algn="l"/>
                <a:tab pos="673100" algn="l"/>
              </a:tabLst>
            </a:pPr>
            <a:r>
              <a:rPr lang="en-US" sz="3000" dirty="0" smtClean="0">
                <a:ea typeface="Times New Roman" pitchFamily="18" charset="0"/>
                <a:cs typeface="Arial" pitchFamily="34" charset="0"/>
              </a:rPr>
              <a:t>~ </a:t>
            </a:r>
            <a:r>
              <a:rPr lang="en-US" sz="3000" b="1" dirty="0" smtClean="0">
                <a:solidFill>
                  <a:schemeClr val="tx2">
                    <a:lumMod val="90000"/>
                  </a:schemeClr>
                </a:solidFill>
                <a:ea typeface="Times New Roman" pitchFamily="18" charset="0"/>
                <a:cs typeface="Arial" pitchFamily="34" charset="0"/>
              </a:rPr>
              <a:t>Turn boldface headings and subheadings into as many questions </a:t>
            </a:r>
            <a:r>
              <a:rPr lang="en-US" sz="3000" dirty="0" smtClean="0">
                <a:ea typeface="Times New Roman" pitchFamily="18" charset="0"/>
                <a:cs typeface="Arial" pitchFamily="34" charset="0"/>
              </a:rPr>
              <a:t>as you think will be answered in the section you are reading. </a:t>
            </a:r>
          </a:p>
          <a:p>
            <a:pPr lvl="0" eaLnBrk="0" fontAlgn="base" hangingPunct="0">
              <a:spcBef>
                <a:spcPct val="0"/>
              </a:spcBef>
              <a:spcAft>
                <a:spcPct val="0"/>
              </a:spcAft>
              <a:tabLst>
                <a:tab pos="460375" algn="l"/>
                <a:tab pos="673100" algn="l"/>
              </a:tabLst>
            </a:pPr>
            <a:r>
              <a:rPr lang="en-US" sz="3000" dirty="0" smtClean="0">
                <a:ea typeface="Times New Roman" pitchFamily="18" charset="0"/>
                <a:cs typeface="Arial" pitchFamily="34" charset="0"/>
              </a:rPr>
              <a:t>~ </a:t>
            </a:r>
            <a:r>
              <a:rPr lang="en-US" sz="3000" b="1" dirty="0" smtClean="0">
                <a:solidFill>
                  <a:schemeClr val="tx2">
                    <a:lumMod val="90000"/>
                  </a:schemeClr>
                </a:solidFill>
                <a:ea typeface="Times New Roman" pitchFamily="18" charset="0"/>
                <a:cs typeface="Arial" pitchFamily="34" charset="0"/>
              </a:rPr>
              <a:t>Turning headings into questions directs your reading so that you can find the details and examples that support major points. </a:t>
            </a:r>
            <a:endParaRPr lang="en-US" sz="3000" b="1" dirty="0" smtClean="0">
              <a:solidFill>
                <a:schemeClr val="tx2">
                  <a:lumMod val="90000"/>
                </a:schemeClr>
              </a:solidFill>
              <a:cs typeface="Arial" pitchFamily="34" charset="0"/>
            </a:endParaRPr>
          </a:p>
          <a:p>
            <a:pPr lvl="0" eaLnBrk="0" fontAlgn="base" hangingPunct="0">
              <a:spcBef>
                <a:spcPct val="0"/>
              </a:spcBef>
              <a:spcAft>
                <a:spcPct val="0"/>
              </a:spcAft>
              <a:tabLst>
                <a:tab pos="460375" algn="l"/>
                <a:tab pos="673100" algn="l"/>
              </a:tabLst>
            </a:pPr>
            <a:r>
              <a:rPr lang="en-US" sz="3000" dirty="0" smtClean="0">
                <a:ea typeface="Times New Roman" pitchFamily="18" charset="0"/>
                <a:cs typeface="Arial" pitchFamily="34" charset="0"/>
              </a:rPr>
              <a:t>~ As you read each section carefully, </a:t>
            </a:r>
            <a:r>
              <a:rPr lang="en-US" sz="3000" b="1" dirty="0" smtClean="0">
                <a:solidFill>
                  <a:schemeClr val="tx2">
                    <a:lumMod val="90000"/>
                  </a:schemeClr>
                </a:solidFill>
                <a:ea typeface="Times New Roman" pitchFamily="18" charset="0"/>
                <a:cs typeface="Arial" pitchFamily="34" charset="0"/>
              </a:rPr>
              <a:t>try to find the answers to questions you formed from the headings</a:t>
            </a:r>
            <a:r>
              <a:rPr lang="en-US" sz="3000" dirty="0" smtClean="0">
                <a:ea typeface="Times New Roman" pitchFamily="18" charset="0"/>
                <a:cs typeface="Arial" pitchFamily="34" charset="0"/>
              </a:rPr>
              <a:t>. </a:t>
            </a:r>
            <a:br>
              <a:rPr lang="en-US" sz="3000" dirty="0" smtClean="0">
                <a:ea typeface="Times New Roman" pitchFamily="18" charset="0"/>
                <a:cs typeface="Arial" pitchFamily="34" charset="0"/>
              </a:rPr>
            </a:br>
            <a:r>
              <a:rPr lang="en-US" sz="3000" dirty="0" smtClean="0">
                <a:ea typeface="Times New Roman" pitchFamily="18" charset="0"/>
                <a:cs typeface="Arial" pitchFamily="34" charset="0"/>
              </a:rPr>
              <a:t>~ The better the questions, the better your comprehension will be.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54</a:t>
            </a:fld>
            <a:endParaRPr lang="en-US" dirty="0"/>
          </a:p>
        </p:txBody>
      </p:sp>
      <p:sp>
        <p:nvSpPr>
          <p:cNvPr id="3" name="Title 2"/>
          <p:cNvSpPr>
            <a:spLocks noGrp="1"/>
          </p:cNvSpPr>
          <p:nvPr>
            <p:ph type="title"/>
          </p:nvPr>
        </p:nvSpPr>
        <p:spPr>
          <a:xfrm>
            <a:off x="533400" y="0"/>
            <a:ext cx="8229600" cy="685800"/>
          </a:xfrm>
        </p:spPr>
        <p:txBody>
          <a:bodyPr>
            <a:noAutofit/>
          </a:bodyPr>
          <a:lstStyle/>
          <a:p>
            <a:pPr algn="ctr"/>
            <a:r>
              <a:rPr lang="en-US" sz="4000" b="1" dirty="0" smtClean="0">
                <a:solidFill>
                  <a:schemeClr val="tx2">
                    <a:lumMod val="75000"/>
                  </a:schemeClr>
                </a:solidFill>
                <a:effectLst>
                  <a:outerShdw blurRad="38100" dist="38100" dir="2700000" algn="tl">
                    <a:srgbClr val="000000">
                      <a:alpha val="43137"/>
                    </a:srgbClr>
                  </a:outerShdw>
                </a:effectLst>
                <a:ea typeface="Times New Roman" pitchFamily="18" charset="0"/>
                <a:cs typeface="Arial" pitchFamily="34" charset="0"/>
              </a:rPr>
              <a:t>READ</a:t>
            </a:r>
            <a:endParaRPr lang="en-US" sz="4000" dirty="0"/>
          </a:p>
        </p:txBody>
      </p:sp>
      <p:sp>
        <p:nvSpPr>
          <p:cNvPr id="4" name="Rectangle 3"/>
          <p:cNvSpPr/>
          <p:nvPr/>
        </p:nvSpPr>
        <p:spPr>
          <a:xfrm>
            <a:off x="152400" y="256193"/>
            <a:ext cx="8991600" cy="6601807"/>
          </a:xfrm>
          <a:prstGeom prst="rect">
            <a:avLst/>
          </a:prstGeom>
        </p:spPr>
        <p:txBody>
          <a:bodyPr wrap="square">
            <a:spAutoFit/>
          </a:bodyPr>
          <a:lstStyle/>
          <a:p>
            <a:pPr lvl="0" eaLnBrk="0" fontAlgn="base" hangingPunct="0">
              <a:spcBef>
                <a:spcPct val="0"/>
              </a:spcBef>
              <a:spcAft>
                <a:spcPct val="0"/>
              </a:spcAft>
              <a:tabLst>
                <a:tab pos="460375" algn="l"/>
                <a:tab pos="673100" algn="l"/>
              </a:tabLst>
            </a:pPr>
            <a:r>
              <a:rPr lang="en-US" b="1" dirty="0" smtClean="0">
                <a:ea typeface="Times New Roman" pitchFamily="18" charset="0"/>
                <a:cs typeface="Arial" pitchFamily="34" charset="0"/>
              </a:rPr>
              <a:t> </a:t>
            </a:r>
            <a:endParaRPr lang="en-US" dirty="0" smtClean="0">
              <a:cs typeface="Arial" pitchFamily="34" charset="0"/>
            </a:endParaRPr>
          </a:p>
          <a:p>
            <a:pPr lvl="0" eaLnBrk="0" fontAlgn="base" hangingPunct="0">
              <a:spcBef>
                <a:spcPct val="0"/>
              </a:spcBef>
              <a:spcAft>
                <a:spcPct val="0"/>
              </a:spcAft>
              <a:tabLst>
                <a:tab pos="460375" algn="l"/>
                <a:tab pos="673100" algn="l"/>
              </a:tabLst>
            </a:pPr>
            <a:r>
              <a:rPr lang="en-US" sz="2250" dirty="0" smtClean="0">
                <a:ea typeface="Times New Roman" pitchFamily="18" charset="0"/>
                <a:cs typeface="Arial" pitchFamily="34" charset="0"/>
              </a:rPr>
              <a:t>~</a:t>
            </a:r>
            <a:r>
              <a:rPr lang="en-US" sz="2250" b="1" dirty="0" smtClean="0">
                <a:solidFill>
                  <a:schemeClr val="tx2">
                    <a:lumMod val="90000"/>
                  </a:schemeClr>
                </a:solidFill>
                <a:ea typeface="Times New Roman" pitchFamily="18" charset="0"/>
                <a:cs typeface="Arial" pitchFamily="34" charset="0"/>
              </a:rPr>
              <a:t>Read slowly and carefully</a:t>
            </a:r>
            <a:r>
              <a:rPr lang="en-US" sz="2250" dirty="0" smtClean="0">
                <a:ea typeface="Times New Roman" pitchFamily="18" charset="0"/>
                <a:cs typeface="Arial" pitchFamily="34" charset="0"/>
              </a:rPr>
              <a:t>, concentrating on one section at a time. Don't worry about how long you take because you are trying to absorb ideas, not become a speed- reader.</a:t>
            </a:r>
            <a:r>
              <a:rPr lang="en-US" sz="2250" dirty="0" smtClean="0">
                <a:cs typeface="Arial" pitchFamily="34" charset="0"/>
              </a:rPr>
              <a:t>  </a:t>
            </a:r>
          </a:p>
          <a:p>
            <a:pPr lvl="0" eaLnBrk="0" fontAlgn="base" hangingPunct="0">
              <a:spcBef>
                <a:spcPct val="0"/>
              </a:spcBef>
              <a:spcAft>
                <a:spcPct val="0"/>
              </a:spcAft>
              <a:tabLst>
                <a:tab pos="460375" algn="l"/>
                <a:tab pos="673100" algn="l"/>
              </a:tabLst>
            </a:pPr>
            <a:r>
              <a:rPr lang="en-US" sz="2250" dirty="0" smtClean="0">
                <a:ea typeface="Times New Roman" pitchFamily="18" charset="0"/>
                <a:cs typeface="Arial" pitchFamily="34" charset="0"/>
              </a:rPr>
              <a:t>~Read each section with your </a:t>
            </a:r>
            <a:r>
              <a:rPr lang="en-US" sz="2250" b="1" dirty="0" smtClean="0">
                <a:solidFill>
                  <a:schemeClr val="tx2">
                    <a:lumMod val="90000"/>
                  </a:schemeClr>
                </a:solidFill>
                <a:ea typeface="Times New Roman" pitchFamily="18" charset="0"/>
                <a:cs typeface="Arial" pitchFamily="34" charset="0"/>
              </a:rPr>
              <a:t>questions in mind</a:t>
            </a:r>
            <a:r>
              <a:rPr lang="en-US" sz="2250" dirty="0" smtClean="0">
                <a:ea typeface="Times New Roman" pitchFamily="18" charset="0"/>
                <a:cs typeface="Arial" pitchFamily="34" charset="0"/>
              </a:rPr>
              <a:t>. </a:t>
            </a:r>
            <a:endParaRPr lang="en-US" sz="2250" dirty="0" smtClean="0">
              <a:cs typeface="Arial" pitchFamily="34" charset="0"/>
            </a:endParaRPr>
          </a:p>
          <a:p>
            <a:pPr lvl="0" eaLnBrk="0" fontAlgn="base" hangingPunct="0">
              <a:spcBef>
                <a:spcPct val="0"/>
              </a:spcBef>
              <a:spcAft>
                <a:spcPct val="0"/>
              </a:spcAft>
              <a:tabLst>
                <a:tab pos="460375" algn="l"/>
                <a:tab pos="673100" algn="l"/>
              </a:tabLst>
            </a:pPr>
            <a:r>
              <a:rPr lang="en-US" sz="2250" dirty="0" smtClean="0">
                <a:ea typeface="Times New Roman" pitchFamily="18" charset="0"/>
                <a:cs typeface="Arial" pitchFamily="34" charset="0"/>
              </a:rPr>
              <a:t>~</a:t>
            </a:r>
            <a:r>
              <a:rPr lang="en-US" sz="2250" b="1" dirty="0" smtClean="0">
                <a:solidFill>
                  <a:schemeClr val="tx2">
                    <a:lumMod val="90000"/>
                  </a:schemeClr>
                </a:solidFill>
                <a:ea typeface="Times New Roman" pitchFamily="18" charset="0"/>
                <a:cs typeface="Arial" pitchFamily="34" charset="0"/>
              </a:rPr>
              <a:t>Do not skip unfamiliar words </a:t>
            </a:r>
            <a:r>
              <a:rPr lang="en-US" sz="2250" dirty="0" smtClean="0">
                <a:ea typeface="Times New Roman" pitchFamily="18" charset="0"/>
                <a:cs typeface="Arial" pitchFamily="34" charset="0"/>
              </a:rPr>
              <a:t>or technical terms. If you cannot infer their meanings from context, </a:t>
            </a:r>
            <a:r>
              <a:rPr lang="en-US" sz="2250" b="1" dirty="0" smtClean="0">
                <a:solidFill>
                  <a:schemeClr val="tx2">
                    <a:lumMod val="90000"/>
                  </a:schemeClr>
                </a:solidFill>
                <a:ea typeface="Times New Roman" pitchFamily="18" charset="0"/>
                <a:cs typeface="Arial" pitchFamily="34" charset="0"/>
              </a:rPr>
              <a:t>look them up</a:t>
            </a:r>
            <a:r>
              <a:rPr lang="en-US" sz="2250" dirty="0" smtClean="0">
                <a:ea typeface="Times New Roman" pitchFamily="18" charset="0"/>
                <a:cs typeface="Arial" pitchFamily="34" charset="0"/>
              </a:rPr>
              <a:t>. Be sure to reread the sentence in which each new word   appears to ensure you understand it. </a:t>
            </a:r>
            <a:endParaRPr lang="en-US" sz="2250" dirty="0" smtClean="0">
              <a:cs typeface="Arial" pitchFamily="34" charset="0"/>
            </a:endParaRPr>
          </a:p>
          <a:p>
            <a:pPr lvl="0" eaLnBrk="0" fontAlgn="base" hangingPunct="0">
              <a:spcBef>
                <a:spcPct val="0"/>
              </a:spcBef>
              <a:spcAft>
                <a:spcPct val="0"/>
              </a:spcAft>
              <a:tabLst>
                <a:tab pos="460375" algn="l"/>
                <a:tab pos="673100" algn="l"/>
              </a:tabLst>
            </a:pPr>
            <a:r>
              <a:rPr lang="en-US" sz="2250" dirty="0" smtClean="0">
                <a:ea typeface="Times New Roman" pitchFamily="18" charset="0"/>
                <a:cs typeface="Arial" pitchFamily="34" charset="0"/>
              </a:rPr>
              <a:t>~Try to </a:t>
            </a:r>
            <a:r>
              <a:rPr lang="en-US" sz="2250" b="1" dirty="0" smtClean="0">
                <a:solidFill>
                  <a:schemeClr val="tx2">
                    <a:lumMod val="90000"/>
                  </a:schemeClr>
                </a:solidFill>
                <a:ea typeface="Times New Roman" pitchFamily="18" charset="0"/>
                <a:cs typeface="Arial" pitchFamily="34" charset="0"/>
              </a:rPr>
              <a:t>determine the main point of the section</a:t>
            </a:r>
            <a:r>
              <a:rPr lang="en-US" sz="2250" dirty="0" smtClean="0">
                <a:ea typeface="Times New Roman" pitchFamily="18" charset="0"/>
                <a:cs typeface="Arial" pitchFamily="34" charset="0"/>
              </a:rPr>
              <a:t>. </a:t>
            </a:r>
            <a:r>
              <a:rPr lang="en-US" sz="2250" b="1" dirty="0" smtClean="0">
                <a:solidFill>
                  <a:schemeClr val="tx2">
                    <a:lumMod val="90000"/>
                  </a:schemeClr>
                </a:solidFill>
                <a:ea typeface="Times New Roman" pitchFamily="18" charset="0"/>
                <a:cs typeface="Arial" pitchFamily="34" charset="0"/>
              </a:rPr>
              <a:t>Summarizing the main point in you notes or in the margin of your text will aid your recall when you review. </a:t>
            </a:r>
            <a:endParaRPr lang="en-US" sz="2250" b="1" dirty="0" smtClean="0">
              <a:solidFill>
                <a:schemeClr val="tx2">
                  <a:lumMod val="90000"/>
                </a:schemeClr>
              </a:solidFill>
              <a:cs typeface="Arial" pitchFamily="34" charset="0"/>
            </a:endParaRPr>
          </a:p>
          <a:p>
            <a:pPr lvl="0" eaLnBrk="0" fontAlgn="base" hangingPunct="0">
              <a:spcBef>
                <a:spcPct val="0"/>
              </a:spcBef>
              <a:spcAft>
                <a:spcPct val="0"/>
              </a:spcAft>
              <a:tabLst>
                <a:tab pos="460375" algn="l"/>
                <a:tab pos="673100" algn="l"/>
              </a:tabLst>
            </a:pPr>
            <a:r>
              <a:rPr lang="en-US" sz="2250" dirty="0" smtClean="0">
                <a:ea typeface="Times New Roman" pitchFamily="18" charset="0"/>
                <a:cs typeface="Arial" pitchFamily="34" charset="0"/>
              </a:rPr>
              <a:t>~Always </a:t>
            </a:r>
            <a:r>
              <a:rPr lang="en-US" sz="2250" b="1" dirty="0" smtClean="0">
                <a:solidFill>
                  <a:schemeClr val="tx2">
                    <a:lumMod val="90000"/>
                  </a:schemeClr>
                </a:solidFill>
                <a:ea typeface="Times New Roman" pitchFamily="18" charset="0"/>
                <a:cs typeface="Arial" pitchFamily="34" charset="0"/>
              </a:rPr>
              <a:t>read</a:t>
            </a:r>
            <a:r>
              <a:rPr lang="en-US" sz="2250" dirty="0" smtClean="0">
                <a:ea typeface="Times New Roman" pitchFamily="18" charset="0"/>
                <a:cs typeface="Arial" pitchFamily="34" charset="0"/>
              </a:rPr>
              <a:t> through the section </a:t>
            </a:r>
            <a:r>
              <a:rPr lang="en-US" sz="2250" b="1" dirty="0" smtClean="0">
                <a:solidFill>
                  <a:schemeClr val="tx2">
                    <a:lumMod val="90000"/>
                  </a:schemeClr>
                </a:solidFill>
                <a:ea typeface="Times New Roman" pitchFamily="18" charset="0"/>
                <a:cs typeface="Arial" pitchFamily="34" charset="0"/>
              </a:rPr>
              <a:t>again</a:t>
            </a:r>
            <a:r>
              <a:rPr lang="en-US" sz="2250" dirty="0" smtClean="0">
                <a:ea typeface="Times New Roman" pitchFamily="18" charset="0"/>
                <a:cs typeface="Arial" pitchFamily="34" charset="0"/>
              </a:rPr>
              <a:t>, especially if it seems particularly technical or complex. Be sure to </a:t>
            </a:r>
            <a:r>
              <a:rPr lang="en-US" sz="2250" b="1" dirty="0" smtClean="0">
                <a:solidFill>
                  <a:schemeClr val="tx2">
                    <a:lumMod val="90000"/>
                  </a:schemeClr>
                </a:solidFill>
                <a:ea typeface="Times New Roman" pitchFamily="18" charset="0"/>
                <a:cs typeface="Arial" pitchFamily="34" charset="0"/>
              </a:rPr>
              <a:t>underline main ideas and/or key thoughts. </a:t>
            </a:r>
            <a:endParaRPr lang="en-US" sz="2250" b="1" dirty="0" smtClean="0">
              <a:solidFill>
                <a:schemeClr val="tx2">
                  <a:lumMod val="90000"/>
                </a:schemeClr>
              </a:solidFill>
              <a:cs typeface="Arial" pitchFamily="34" charset="0"/>
            </a:endParaRPr>
          </a:p>
          <a:p>
            <a:pPr lvl="0" eaLnBrk="0" fontAlgn="base" hangingPunct="0">
              <a:spcBef>
                <a:spcPct val="0"/>
              </a:spcBef>
              <a:spcAft>
                <a:spcPct val="0"/>
              </a:spcAft>
              <a:tabLst>
                <a:tab pos="460375" algn="l"/>
                <a:tab pos="673100" algn="l"/>
              </a:tabLst>
            </a:pPr>
            <a:r>
              <a:rPr lang="en-US" sz="2250" dirty="0" smtClean="0">
                <a:ea typeface="Times New Roman" pitchFamily="18" charset="0"/>
                <a:cs typeface="Arial" pitchFamily="34" charset="0"/>
              </a:rPr>
              <a:t>~ Writing down </a:t>
            </a:r>
            <a:r>
              <a:rPr lang="en-US" sz="2250" b="1" dirty="0" smtClean="0">
                <a:solidFill>
                  <a:schemeClr val="tx2">
                    <a:lumMod val="90000"/>
                  </a:schemeClr>
                </a:solidFill>
                <a:ea typeface="Times New Roman" pitchFamily="18" charset="0"/>
                <a:cs typeface="Arial" pitchFamily="34" charset="0"/>
              </a:rPr>
              <a:t>the author's ideas in your own words </a:t>
            </a:r>
            <a:r>
              <a:rPr lang="en-US" sz="2250" dirty="0" smtClean="0">
                <a:ea typeface="Times New Roman" pitchFamily="18" charset="0"/>
                <a:cs typeface="Arial" pitchFamily="34" charset="0"/>
              </a:rPr>
              <a:t>also aids your recall. </a:t>
            </a:r>
            <a:endParaRPr lang="en-US" sz="2250" dirty="0" smtClean="0">
              <a:cs typeface="Arial" pitchFamily="34" charset="0"/>
            </a:endParaRPr>
          </a:p>
          <a:p>
            <a:pPr lvl="0" eaLnBrk="0" fontAlgn="base" hangingPunct="0">
              <a:spcBef>
                <a:spcPct val="0"/>
              </a:spcBef>
              <a:spcAft>
                <a:spcPct val="0"/>
              </a:spcAft>
              <a:tabLst>
                <a:tab pos="460375" algn="l"/>
                <a:tab pos="673100" algn="l"/>
              </a:tabLst>
            </a:pPr>
            <a:r>
              <a:rPr lang="en-US" sz="2250" dirty="0" smtClean="0">
                <a:ea typeface="Times New Roman" pitchFamily="18" charset="0"/>
                <a:cs typeface="Arial" pitchFamily="34" charset="0"/>
              </a:rPr>
              <a:t>~ </a:t>
            </a:r>
            <a:r>
              <a:rPr lang="en-US" sz="2250" b="1" dirty="0" smtClean="0">
                <a:solidFill>
                  <a:schemeClr val="tx2">
                    <a:lumMod val="90000"/>
                  </a:schemeClr>
                </a:solidFill>
                <a:ea typeface="Times New Roman" pitchFamily="18" charset="0"/>
                <a:cs typeface="Arial" pitchFamily="34" charset="0"/>
              </a:rPr>
              <a:t>Creating notes, underlining or highlighting, and constructing study guides are essential to active reading. </a:t>
            </a:r>
          </a:p>
          <a:p>
            <a:pPr lvl="0" eaLnBrk="0" fontAlgn="base" hangingPunct="0">
              <a:spcBef>
                <a:spcPct val="0"/>
              </a:spcBef>
              <a:spcAft>
                <a:spcPct val="0"/>
              </a:spcAft>
              <a:tabLst>
                <a:tab pos="460375" algn="l"/>
                <a:tab pos="673100" algn="l"/>
              </a:tabLst>
            </a:pPr>
            <a:endParaRPr lang="en-US" sz="2250" dirty="0" smtClean="0">
              <a:cs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55</a:t>
            </a:fld>
            <a:endParaRPr lang="en-US" dirty="0"/>
          </a:p>
        </p:txBody>
      </p:sp>
      <p:sp>
        <p:nvSpPr>
          <p:cNvPr id="4" name="Rectangle 3"/>
          <p:cNvSpPr/>
          <p:nvPr/>
        </p:nvSpPr>
        <p:spPr>
          <a:xfrm>
            <a:off x="304800" y="381000"/>
            <a:ext cx="8610600" cy="7138184"/>
          </a:xfrm>
          <a:prstGeom prst="rect">
            <a:avLst/>
          </a:prstGeom>
        </p:spPr>
        <p:txBody>
          <a:bodyPr wrap="square">
            <a:spAutoFit/>
          </a:bodyPr>
          <a:lstStyle/>
          <a:p>
            <a:pPr lvl="0" eaLnBrk="0" fontAlgn="base" hangingPunct="0">
              <a:spcBef>
                <a:spcPct val="0"/>
              </a:spcBef>
              <a:spcAft>
                <a:spcPct val="0"/>
              </a:spcAft>
              <a:tabLst>
                <a:tab pos="460375" algn="l"/>
                <a:tab pos="673100" algn="l"/>
              </a:tabLst>
            </a:pPr>
            <a:r>
              <a:rPr lang="en-US" sz="1600" b="1" dirty="0" smtClean="0">
                <a:ea typeface="Times New Roman" pitchFamily="18" charset="0"/>
                <a:cs typeface="Arial" pitchFamily="34" charset="0"/>
              </a:rPr>
              <a:t/>
            </a:r>
            <a:br>
              <a:rPr lang="en-US" sz="1600" b="1" dirty="0" smtClean="0">
                <a:ea typeface="Times New Roman" pitchFamily="18" charset="0"/>
                <a:cs typeface="Arial" pitchFamily="34" charset="0"/>
              </a:rPr>
            </a:br>
            <a:r>
              <a:rPr lang="en-US" sz="3050" b="1" dirty="0" smtClean="0">
                <a:solidFill>
                  <a:schemeClr val="tx2">
                    <a:lumMod val="90000"/>
                  </a:schemeClr>
                </a:solidFill>
                <a:ea typeface="Times New Roman" pitchFamily="18" charset="0"/>
                <a:cs typeface="Arial" pitchFamily="34" charset="0"/>
              </a:rPr>
              <a:t>~ Recitation is an essential aid to memory and comprehension. </a:t>
            </a:r>
            <a:endParaRPr lang="en-US" sz="3050" b="1" dirty="0" smtClean="0">
              <a:solidFill>
                <a:schemeClr val="tx2">
                  <a:lumMod val="90000"/>
                </a:schemeClr>
              </a:solidFill>
              <a:cs typeface="Arial" pitchFamily="34" charset="0"/>
            </a:endParaRPr>
          </a:p>
          <a:p>
            <a:pPr lvl="0" eaLnBrk="0" fontAlgn="base" hangingPunct="0">
              <a:spcBef>
                <a:spcPct val="0"/>
              </a:spcBef>
              <a:spcAft>
                <a:spcPct val="0"/>
              </a:spcAft>
              <a:tabLst>
                <a:tab pos="460375" algn="l"/>
                <a:tab pos="673100" algn="l"/>
              </a:tabLst>
            </a:pPr>
            <a:r>
              <a:rPr lang="en-US" sz="3050" dirty="0" smtClean="0">
                <a:ea typeface="Times New Roman" pitchFamily="18" charset="0"/>
                <a:cs typeface="Arial" pitchFamily="34" charset="0"/>
              </a:rPr>
              <a:t>~At the end of each section that you read, try to </a:t>
            </a:r>
            <a:r>
              <a:rPr lang="en-US" sz="3050" b="1" dirty="0" smtClean="0">
                <a:solidFill>
                  <a:schemeClr val="tx2">
                    <a:lumMod val="90000"/>
                  </a:schemeClr>
                </a:solidFill>
                <a:ea typeface="Times New Roman" pitchFamily="18" charset="0"/>
                <a:cs typeface="Arial" pitchFamily="34" charset="0"/>
              </a:rPr>
              <a:t>state, aloud </a:t>
            </a:r>
            <a:r>
              <a:rPr lang="en-US" sz="3050" dirty="0" smtClean="0">
                <a:ea typeface="Times New Roman" pitchFamily="18" charset="0"/>
                <a:cs typeface="Arial" pitchFamily="34" charset="0"/>
              </a:rPr>
              <a:t>or silently, the </a:t>
            </a:r>
            <a:r>
              <a:rPr lang="en-US" sz="3050" b="1" dirty="0" smtClean="0">
                <a:solidFill>
                  <a:schemeClr val="tx2">
                    <a:lumMod val="90000"/>
                  </a:schemeClr>
                </a:solidFill>
                <a:ea typeface="Times New Roman" pitchFamily="18" charset="0"/>
                <a:cs typeface="Arial" pitchFamily="34" charset="0"/>
              </a:rPr>
              <a:t>important points </a:t>
            </a:r>
            <a:r>
              <a:rPr lang="en-US" sz="3050" dirty="0" smtClean="0">
                <a:ea typeface="Times New Roman" pitchFamily="18" charset="0"/>
                <a:cs typeface="Arial" pitchFamily="34" charset="0"/>
              </a:rPr>
              <a:t>covered. </a:t>
            </a:r>
            <a:endParaRPr lang="en-US" sz="3050" dirty="0" smtClean="0">
              <a:cs typeface="Arial" pitchFamily="34" charset="0"/>
            </a:endParaRPr>
          </a:p>
          <a:p>
            <a:pPr lvl="0" eaLnBrk="0" fontAlgn="base" hangingPunct="0">
              <a:spcBef>
                <a:spcPct val="0"/>
              </a:spcBef>
              <a:spcAft>
                <a:spcPct val="0"/>
              </a:spcAft>
              <a:tabLst>
                <a:tab pos="460375" algn="l"/>
                <a:tab pos="673100" algn="l"/>
              </a:tabLst>
            </a:pPr>
            <a:r>
              <a:rPr lang="en-US" sz="3050" dirty="0" smtClean="0">
                <a:ea typeface="Times New Roman" pitchFamily="18" charset="0"/>
                <a:cs typeface="Arial" pitchFamily="34" charset="0"/>
              </a:rPr>
              <a:t>~</a:t>
            </a:r>
            <a:r>
              <a:rPr lang="en-US" sz="3050" b="1" dirty="0" smtClean="0">
                <a:solidFill>
                  <a:schemeClr val="tx2">
                    <a:lumMod val="90000"/>
                  </a:schemeClr>
                </a:solidFill>
                <a:ea typeface="Times New Roman" pitchFamily="18" charset="0"/>
                <a:cs typeface="Arial" pitchFamily="34" charset="0"/>
              </a:rPr>
              <a:t>If you have trouble </a:t>
            </a:r>
            <a:r>
              <a:rPr lang="en-US" sz="3050" dirty="0" smtClean="0">
                <a:ea typeface="Times New Roman" pitchFamily="18" charset="0"/>
                <a:cs typeface="Arial" pitchFamily="34" charset="0"/>
              </a:rPr>
              <a:t>doing this, then you probably have not understood the section and you </a:t>
            </a:r>
            <a:r>
              <a:rPr lang="en-US" sz="3050" b="1" dirty="0" smtClean="0">
                <a:solidFill>
                  <a:schemeClr val="tx2">
                    <a:lumMod val="90000"/>
                  </a:schemeClr>
                </a:solidFill>
                <a:ea typeface="Times New Roman" pitchFamily="18" charset="0"/>
                <a:cs typeface="Arial" pitchFamily="34" charset="0"/>
              </a:rPr>
              <a:t>need to reread it</a:t>
            </a:r>
            <a:r>
              <a:rPr lang="en-US" sz="3050" dirty="0" smtClean="0">
                <a:ea typeface="Times New Roman" pitchFamily="18" charset="0"/>
                <a:cs typeface="Arial" pitchFamily="34" charset="0"/>
              </a:rPr>
              <a:t>. </a:t>
            </a:r>
            <a:br>
              <a:rPr lang="en-US" sz="3050" dirty="0" smtClean="0">
                <a:ea typeface="Times New Roman" pitchFamily="18" charset="0"/>
                <a:cs typeface="Arial" pitchFamily="34" charset="0"/>
              </a:rPr>
            </a:br>
            <a:r>
              <a:rPr lang="en-US" sz="3050" dirty="0" smtClean="0">
                <a:ea typeface="Times New Roman" pitchFamily="18" charset="0"/>
                <a:cs typeface="Arial" pitchFamily="34" charset="0"/>
              </a:rPr>
              <a:t>~</a:t>
            </a:r>
            <a:r>
              <a:rPr lang="en-US" sz="3050" b="1" dirty="0" smtClean="0">
                <a:solidFill>
                  <a:schemeClr val="tx2">
                    <a:lumMod val="90000"/>
                  </a:schemeClr>
                </a:solidFill>
                <a:ea typeface="Times New Roman" pitchFamily="18" charset="0"/>
                <a:cs typeface="Arial" pitchFamily="34" charset="0"/>
              </a:rPr>
              <a:t>Don't move on </a:t>
            </a:r>
            <a:r>
              <a:rPr lang="en-US" sz="3050" dirty="0" smtClean="0">
                <a:ea typeface="Times New Roman" pitchFamily="18" charset="0"/>
                <a:cs typeface="Arial" pitchFamily="34" charset="0"/>
              </a:rPr>
              <a:t>to the next section until you can recite. </a:t>
            </a:r>
            <a:endParaRPr lang="en-US" sz="3050" dirty="0" smtClean="0">
              <a:cs typeface="Arial" pitchFamily="34" charset="0"/>
            </a:endParaRPr>
          </a:p>
          <a:p>
            <a:pPr lvl="0" eaLnBrk="0" fontAlgn="base" hangingPunct="0">
              <a:spcBef>
                <a:spcPct val="0"/>
              </a:spcBef>
              <a:spcAft>
                <a:spcPct val="0"/>
              </a:spcAft>
              <a:tabLst>
                <a:tab pos="460375" algn="l"/>
                <a:tab pos="673100" algn="l"/>
              </a:tabLst>
            </a:pPr>
            <a:r>
              <a:rPr lang="en-US" sz="3050" dirty="0" smtClean="0">
                <a:ea typeface="Times New Roman" pitchFamily="18" charset="0"/>
                <a:cs typeface="Arial" pitchFamily="34" charset="0"/>
              </a:rPr>
              <a:t>If the central idea comes easily to mind, then you can be confident that you understand what you have read. </a:t>
            </a:r>
            <a:br>
              <a:rPr lang="en-US" sz="3050" dirty="0" smtClean="0">
                <a:ea typeface="Times New Roman" pitchFamily="18" charset="0"/>
                <a:cs typeface="Arial" pitchFamily="34" charset="0"/>
              </a:rPr>
            </a:br>
            <a:endParaRPr lang="en-US" sz="3050" dirty="0" smtClean="0">
              <a:cs typeface="Arial" pitchFamily="34" charset="0"/>
            </a:endParaRPr>
          </a:p>
        </p:txBody>
      </p:sp>
      <p:sp>
        <p:nvSpPr>
          <p:cNvPr id="5" name="Rectangle 4"/>
          <p:cNvSpPr/>
          <p:nvPr/>
        </p:nvSpPr>
        <p:spPr>
          <a:xfrm>
            <a:off x="3581400" y="0"/>
            <a:ext cx="2136482" cy="707886"/>
          </a:xfrm>
          <a:prstGeom prst="rect">
            <a:avLst/>
          </a:prstGeom>
        </p:spPr>
        <p:txBody>
          <a:bodyPr wrap="none">
            <a:spAutoFit/>
          </a:bodyPr>
          <a:lstStyle/>
          <a:p>
            <a:r>
              <a:rPr lang="en-US" sz="4000" b="1" dirty="0" smtClean="0">
                <a:solidFill>
                  <a:schemeClr val="tx2">
                    <a:lumMod val="75000"/>
                  </a:schemeClr>
                </a:solidFill>
                <a:effectLst>
                  <a:outerShdw blurRad="38100" dist="38100" dir="2700000" algn="tl">
                    <a:srgbClr val="000000">
                      <a:alpha val="43137"/>
                    </a:srgbClr>
                  </a:outerShdw>
                </a:effectLst>
                <a:latin typeface="+mj-lt"/>
                <a:ea typeface="Times New Roman" pitchFamily="18" charset="0"/>
                <a:cs typeface="Arial" pitchFamily="34" charset="0"/>
              </a:rPr>
              <a:t>RECITE</a:t>
            </a:r>
            <a:r>
              <a:rPr lang="en-US" sz="4000" b="1" dirty="0" smtClean="0">
                <a:effectLst>
                  <a:outerShdw blurRad="38100" dist="38100" dir="2700000" algn="tl">
                    <a:srgbClr val="000000">
                      <a:alpha val="43137"/>
                    </a:srgbClr>
                  </a:outerShdw>
                </a:effectLst>
                <a:latin typeface="+mj-lt"/>
                <a:ea typeface="Times New Roman" pitchFamily="18" charset="0"/>
                <a:cs typeface="Arial" pitchFamily="34" charset="0"/>
              </a:rPr>
              <a:t> </a:t>
            </a:r>
            <a:endParaRPr lang="en-US" sz="4000" dirty="0">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56</a:t>
            </a:fld>
            <a:endParaRPr lang="en-US" dirty="0"/>
          </a:p>
        </p:txBody>
      </p:sp>
      <p:sp>
        <p:nvSpPr>
          <p:cNvPr id="3" name="Rectangle 2"/>
          <p:cNvSpPr/>
          <p:nvPr/>
        </p:nvSpPr>
        <p:spPr>
          <a:xfrm>
            <a:off x="381000" y="1143000"/>
            <a:ext cx="8458200" cy="5016758"/>
          </a:xfrm>
          <a:prstGeom prst="rect">
            <a:avLst/>
          </a:prstGeom>
        </p:spPr>
        <p:txBody>
          <a:bodyPr wrap="square">
            <a:spAutoFit/>
          </a:bodyPr>
          <a:lstStyle/>
          <a:p>
            <a:pPr lvl="0" eaLnBrk="0" fontAlgn="base" hangingPunct="0">
              <a:spcBef>
                <a:spcPct val="0"/>
              </a:spcBef>
              <a:spcAft>
                <a:spcPct val="0"/>
              </a:spcAft>
              <a:tabLst>
                <a:tab pos="460375" algn="l"/>
                <a:tab pos="673100" algn="l"/>
              </a:tabLst>
            </a:pPr>
            <a:r>
              <a:rPr lang="en-US" sz="3200" dirty="0" smtClean="0">
                <a:ea typeface="Times New Roman" pitchFamily="18" charset="0"/>
                <a:cs typeface="Arial" pitchFamily="34" charset="0"/>
              </a:rPr>
              <a:t>~Review a chapter </a:t>
            </a:r>
            <a:r>
              <a:rPr lang="en-US" sz="3200" b="1" dirty="0" smtClean="0">
                <a:solidFill>
                  <a:schemeClr val="tx2">
                    <a:lumMod val="90000"/>
                  </a:schemeClr>
                </a:solidFill>
                <a:ea typeface="Times New Roman" pitchFamily="18" charset="0"/>
                <a:cs typeface="Arial" pitchFamily="34" charset="0"/>
              </a:rPr>
              <a:t>immediately</a:t>
            </a:r>
            <a:r>
              <a:rPr lang="en-US" sz="3200" dirty="0" smtClean="0">
                <a:ea typeface="Times New Roman" pitchFamily="18" charset="0"/>
                <a:cs typeface="Arial" pitchFamily="34" charset="0"/>
              </a:rPr>
              <a:t> after you finish reading it. </a:t>
            </a:r>
            <a:endParaRPr lang="en-US" sz="3200" dirty="0" smtClean="0">
              <a:cs typeface="Arial" pitchFamily="34" charset="0"/>
            </a:endParaRPr>
          </a:p>
          <a:p>
            <a:pPr lvl="0" eaLnBrk="0" fontAlgn="base" hangingPunct="0">
              <a:spcBef>
                <a:spcPct val="0"/>
              </a:spcBef>
              <a:spcAft>
                <a:spcPct val="0"/>
              </a:spcAft>
              <a:tabLst>
                <a:tab pos="460375" algn="l"/>
                <a:tab pos="673100" algn="l"/>
              </a:tabLst>
            </a:pPr>
            <a:r>
              <a:rPr lang="en-US" sz="3200" dirty="0" smtClean="0">
                <a:ea typeface="Times New Roman" pitchFamily="18" charset="0"/>
                <a:cs typeface="Arial" pitchFamily="34" charset="0"/>
              </a:rPr>
              <a:t>~Review by </a:t>
            </a:r>
            <a:r>
              <a:rPr lang="en-US" sz="3200" b="1" dirty="0" smtClean="0">
                <a:solidFill>
                  <a:schemeClr val="tx2">
                    <a:lumMod val="90000"/>
                  </a:schemeClr>
                </a:solidFill>
                <a:ea typeface="Times New Roman" pitchFamily="18" charset="0"/>
                <a:cs typeface="Arial" pitchFamily="34" charset="0"/>
              </a:rPr>
              <a:t>skim</a:t>
            </a:r>
            <a:r>
              <a:rPr lang="en-US" sz="3200" dirty="0" smtClean="0">
                <a:ea typeface="Times New Roman" pitchFamily="18" charset="0"/>
                <a:cs typeface="Arial" pitchFamily="34" charset="0"/>
              </a:rPr>
              <a:t>ming back over the chapter looking over any </a:t>
            </a:r>
            <a:r>
              <a:rPr lang="en-US" sz="3200" dirty="0" smtClean="0">
                <a:solidFill>
                  <a:schemeClr val="tx2">
                    <a:lumMod val="90000"/>
                  </a:schemeClr>
                </a:solidFill>
                <a:ea typeface="Times New Roman" pitchFamily="18" charset="0"/>
                <a:cs typeface="Arial" pitchFamily="34" charset="0"/>
              </a:rPr>
              <a:t>notes </a:t>
            </a:r>
            <a:r>
              <a:rPr lang="en-US" sz="3200" dirty="0" smtClean="0">
                <a:ea typeface="Times New Roman" pitchFamily="18" charset="0"/>
                <a:cs typeface="Arial" pitchFamily="34" charset="0"/>
              </a:rPr>
              <a:t>you made in the </a:t>
            </a:r>
            <a:r>
              <a:rPr lang="en-US" sz="3200" b="1" dirty="0" smtClean="0">
                <a:solidFill>
                  <a:schemeClr val="tx2">
                    <a:lumMod val="90000"/>
                  </a:schemeClr>
                </a:solidFill>
                <a:ea typeface="Times New Roman" pitchFamily="18" charset="0"/>
                <a:cs typeface="Arial" pitchFamily="34" charset="0"/>
              </a:rPr>
              <a:t>margin</a:t>
            </a:r>
            <a:r>
              <a:rPr lang="en-US" sz="3200" dirty="0" smtClean="0">
                <a:ea typeface="Times New Roman" pitchFamily="18" charset="0"/>
                <a:cs typeface="Arial" pitchFamily="34" charset="0"/>
              </a:rPr>
              <a:t>.   Do they still make sense? </a:t>
            </a:r>
            <a:endParaRPr lang="en-US" sz="3200" dirty="0" smtClean="0">
              <a:cs typeface="Arial" pitchFamily="34" charset="0"/>
            </a:endParaRPr>
          </a:p>
          <a:p>
            <a:pPr lvl="0" eaLnBrk="0" fontAlgn="base" hangingPunct="0">
              <a:spcBef>
                <a:spcPct val="0"/>
              </a:spcBef>
              <a:spcAft>
                <a:spcPct val="0"/>
              </a:spcAft>
              <a:tabLst>
                <a:tab pos="460375" algn="l"/>
                <a:tab pos="673100" algn="l"/>
              </a:tabLst>
            </a:pPr>
            <a:r>
              <a:rPr lang="en-US" sz="3200" dirty="0" smtClean="0">
                <a:ea typeface="Times New Roman" pitchFamily="18" charset="0"/>
                <a:cs typeface="Arial" pitchFamily="34" charset="0"/>
              </a:rPr>
              <a:t>~Reread any passages that you underlined or highlighted. </a:t>
            </a:r>
            <a:endParaRPr lang="en-US" sz="3200" dirty="0" smtClean="0">
              <a:cs typeface="Arial" pitchFamily="34" charset="0"/>
            </a:endParaRPr>
          </a:p>
          <a:p>
            <a:pPr lvl="0" eaLnBrk="0" fontAlgn="base" hangingPunct="0">
              <a:spcBef>
                <a:spcPct val="0"/>
              </a:spcBef>
              <a:spcAft>
                <a:spcPct val="0"/>
              </a:spcAft>
              <a:tabLst>
                <a:tab pos="460375" algn="l"/>
                <a:tab pos="673100" algn="l"/>
              </a:tabLst>
            </a:pPr>
            <a:r>
              <a:rPr lang="en-US" sz="3200" dirty="0" smtClean="0">
                <a:ea typeface="Times New Roman" pitchFamily="18" charset="0"/>
                <a:cs typeface="Arial" pitchFamily="34" charset="0"/>
              </a:rPr>
              <a:t>~Go back over all the questions from all the headings, and see if you can still answer them. If not, refresh your memory and continue.</a:t>
            </a:r>
            <a:endParaRPr lang="en-US" sz="3200" dirty="0" smtClean="0">
              <a:cs typeface="Arial" pitchFamily="34" charset="0"/>
            </a:endParaRPr>
          </a:p>
        </p:txBody>
      </p:sp>
      <p:sp>
        <p:nvSpPr>
          <p:cNvPr id="4" name="Rectangle 3"/>
          <p:cNvSpPr/>
          <p:nvPr/>
        </p:nvSpPr>
        <p:spPr>
          <a:xfrm>
            <a:off x="2895600" y="228600"/>
            <a:ext cx="2430602" cy="707886"/>
          </a:xfrm>
          <a:prstGeom prst="rect">
            <a:avLst/>
          </a:prstGeom>
        </p:spPr>
        <p:txBody>
          <a:bodyPr wrap="none">
            <a:spAutoFit/>
          </a:bodyPr>
          <a:lstStyle/>
          <a:p>
            <a:pPr lvl="0" eaLnBrk="0" fontAlgn="base" hangingPunct="0">
              <a:spcBef>
                <a:spcPct val="0"/>
              </a:spcBef>
              <a:spcAft>
                <a:spcPct val="0"/>
              </a:spcAft>
              <a:tabLst>
                <a:tab pos="460375" algn="l"/>
                <a:tab pos="673100" algn="l"/>
              </a:tabLst>
            </a:pPr>
            <a:r>
              <a:rPr lang="en-US" sz="4000" b="1" dirty="0" smtClean="0">
                <a:solidFill>
                  <a:schemeClr val="tx2">
                    <a:lumMod val="75000"/>
                  </a:schemeClr>
                </a:solidFill>
                <a:effectLst>
                  <a:outerShdw blurRad="38100" dist="38100" dir="2700000" algn="tl">
                    <a:srgbClr val="000000">
                      <a:alpha val="43137"/>
                    </a:srgbClr>
                  </a:outerShdw>
                </a:effectLst>
                <a:ea typeface="Times New Roman" pitchFamily="18" charset="0"/>
                <a:cs typeface="Arial" pitchFamily="34" charset="0"/>
              </a:rPr>
              <a:t> </a:t>
            </a:r>
            <a:r>
              <a:rPr lang="en-US" sz="4000" b="1" dirty="0" smtClean="0">
                <a:solidFill>
                  <a:schemeClr val="tx2">
                    <a:lumMod val="75000"/>
                  </a:schemeClr>
                </a:solidFill>
                <a:effectLst>
                  <a:outerShdw blurRad="38100" dist="38100" dir="2700000" algn="tl">
                    <a:srgbClr val="000000">
                      <a:alpha val="43137"/>
                    </a:srgbClr>
                  </a:outerShdw>
                </a:effectLst>
                <a:latin typeface="+mj-lt"/>
                <a:ea typeface="Times New Roman" pitchFamily="18" charset="0"/>
                <a:cs typeface="Arial" pitchFamily="34" charset="0"/>
              </a:rPr>
              <a:t>REVIEW </a:t>
            </a:r>
            <a:endParaRPr lang="en-US" sz="4000" b="1" dirty="0" smtClean="0">
              <a:latin typeface="+mj-lt"/>
              <a:cs typeface="Arial"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57</a:t>
            </a:fld>
            <a:endParaRPr lang="en-US" dirty="0"/>
          </a:p>
        </p:txBody>
      </p:sp>
      <p:sp>
        <p:nvSpPr>
          <p:cNvPr id="3" name="Rectangle 2"/>
          <p:cNvSpPr/>
          <p:nvPr/>
        </p:nvSpPr>
        <p:spPr>
          <a:xfrm>
            <a:off x="3276600" y="533400"/>
            <a:ext cx="2816926" cy="1569660"/>
          </a:xfrm>
          <a:prstGeom prst="rect">
            <a:avLst/>
          </a:prstGeom>
        </p:spPr>
        <p:txBody>
          <a:bodyPr wrap="none">
            <a:spAutoFit/>
          </a:bodyPr>
          <a:lstStyle/>
          <a:p>
            <a:pPr algn="ctr"/>
            <a:r>
              <a:rPr lang="en-US" sz="4800" b="1" dirty="0" smtClean="0">
                <a:ln>
                  <a:solidFill>
                    <a:schemeClr val="bg1">
                      <a:lumMod val="95000"/>
                      <a:lumOff val="5000"/>
                    </a:schemeClr>
                  </a:solidFill>
                </a:ln>
                <a:solidFill>
                  <a:schemeClr val="tx2">
                    <a:lumMod val="75000"/>
                  </a:schemeClr>
                </a:solidFill>
                <a:effectLst>
                  <a:outerShdw blurRad="38100" dist="38100" dir="2700000" algn="tl">
                    <a:srgbClr val="000000">
                      <a:alpha val="43137"/>
                    </a:srgbClr>
                  </a:outerShdw>
                </a:effectLst>
              </a:rPr>
              <a:t>SQR3:</a:t>
            </a:r>
          </a:p>
          <a:p>
            <a:pPr algn="ctr"/>
            <a:r>
              <a:rPr lang="en-US" sz="4800" b="1" dirty="0" smtClean="0">
                <a:ln>
                  <a:solidFill>
                    <a:schemeClr val="bg1">
                      <a:lumMod val="95000"/>
                      <a:lumOff val="5000"/>
                    </a:schemeClr>
                  </a:solidFill>
                </a:ln>
                <a:solidFill>
                  <a:schemeClr val="tx2">
                    <a:lumMod val="75000"/>
                  </a:schemeClr>
                </a:solidFill>
                <a:effectLst>
                  <a:outerShdw blurRad="38100" dist="38100" dir="2700000" algn="tl">
                    <a:srgbClr val="000000">
                      <a:alpha val="43137"/>
                    </a:srgbClr>
                  </a:outerShdw>
                </a:effectLst>
              </a:rPr>
              <a:t>You try it</a:t>
            </a:r>
            <a:endParaRPr lang="en-US" sz="4800" dirty="0">
              <a:ln>
                <a:solidFill>
                  <a:schemeClr val="bg1">
                    <a:lumMod val="95000"/>
                    <a:lumOff val="5000"/>
                  </a:schemeClr>
                </a:solidFill>
              </a:ln>
              <a:solidFill>
                <a:schemeClr val="tx2">
                  <a:lumMod val="75000"/>
                </a:schemeClr>
              </a:solidFill>
            </a:endParaRPr>
          </a:p>
        </p:txBody>
      </p:sp>
      <p:sp>
        <p:nvSpPr>
          <p:cNvPr id="4" name="Rectangle 3"/>
          <p:cNvSpPr/>
          <p:nvPr/>
        </p:nvSpPr>
        <p:spPr>
          <a:xfrm>
            <a:off x="609600" y="2209800"/>
            <a:ext cx="8077200" cy="2554545"/>
          </a:xfrm>
          <a:prstGeom prst="rect">
            <a:avLst/>
          </a:prstGeom>
        </p:spPr>
        <p:txBody>
          <a:bodyPr wrap="square">
            <a:spAutoFit/>
          </a:bodyPr>
          <a:lstStyle/>
          <a:p>
            <a:pPr algn="ctr"/>
            <a:r>
              <a:rPr lang="en-US" sz="4000" b="1" dirty="0" smtClean="0">
                <a:ln>
                  <a:solidFill>
                    <a:schemeClr val="bg1">
                      <a:lumMod val="95000"/>
                      <a:lumOff val="5000"/>
                    </a:schemeClr>
                  </a:solidFill>
                </a:ln>
                <a:solidFill>
                  <a:srgbClr val="FFFF66"/>
                </a:solidFill>
                <a:effectLst>
                  <a:outerShdw blurRad="38100" dist="38100" dir="2700000" algn="tl">
                    <a:srgbClr val="000000">
                      <a:alpha val="43137"/>
                    </a:srgbClr>
                  </a:outerShdw>
                </a:effectLst>
              </a:rPr>
              <a:t>Please read and apply the SQR3 strategy to the article in your packet, Helping Teachers Understand “Understanding”. </a:t>
            </a:r>
            <a:endParaRPr lang="en-US" sz="4000" dirty="0">
              <a:ln>
                <a:solidFill>
                  <a:schemeClr val="bg1">
                    <a:lumMod val="95000"/>
                    <a:lumOff val="5000"/>
                  </a:schemeClr>
                </a:solidFill>
              </a:ln>
              <a:solidFill>
                <a:srgbClr val="FFFF66"/>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58</a:t>
            </a:fld>
            <a:endParaRPr lang="en-US" dirty="0"/>
          </a:p>
        </p:txBody>
      </p:sp>
      <p:sp>
        <p:nvSpPr>
          <p:cNvPr id="4" name="Rectangle 3"/>
          <p:cNvSpPr/>
          <p:nvPr/>
        </p:nvSpPr>
        <p:spPr>
          <a:xfrm>
            <a:off x="609600" y="0"/>
            <a:ext cx="7928682" cy="3850028"/>
          </a:xfrm>
          <a:prstGeom prst="rect">
            <a:avLst/>
          </a:prstGeom>
          <a:noFill/>
        </p:spPr>
        <p:txBody>
          <a:bodyPr wrap="square" lIns="91440" tIns="45720" rIns="91440" bIns="45720">
            <a:prstTxWarp prst="textDoubleWave1">
              <a:avLst>
                <a:gd name="adj1" fmla="val 6250"/>
                <a:gd name="adj2" fmla="val 533"/>
              </a:avLst>
            </a:prstTxWarp>
            <a:spAutoFit/>
          </a:bodyPr>
          <a:lstStyle/>
          <a:p>
            <a:pPr algn="ctr"/>
            <a:r>
              <a:rPr lang="en-US" sz="5400" b="1" cap="none" spc="0" dirty="0" smtClean="0">
                <a:ln w="31550" cmpd="sng">
                  <a:solidFill>
                    <a:schemeClr val="bg1">
                      <a:lumMod val="75000"/>
                      <a:lumOff val="25000"/>
                    </a:schemeClr>
                  </a:solidFill>
                  <a:prstDash val="solid"/>
                </a:ln>
                <a:solidFill>
                  <a:srgbClr val="D660BD"/>
                </a:solidFill>
                <a:effectLst>
                  <a:outerShdw blurRad="50800" dist="40000" dir="5400000" algn="tl" rotWithShape="0">
                    <a:srgbClr val="000000">
                      <a:shade val="5000"/>
                      <a:satMod val="120000"/>
                      <a:alpha val="33000"/>
                    </a:srgbClr>
                  </a:outerShdw>
                </a:effectLst>
              </a:rPr>
              <a:t>Headings to Questions</a:t>
            </a:r>
            <a:endParaRPr lang="en-US" sz="5400" b="1" cap="none" spc="0" dirty="0">
              <a:ln w="31550" cmpd="sng">
                <a:solidFill>
                  <a:schemeClr val="bg1">
                    <a:lumMod val="75000"/>
                    <a:lumOff val="25000"/>
                  </a:schemeClr>
                </a:solidFill>
                <a:prstDash val="solid"/>
              </a:ln>
              <a:solidFill>
                <a:srgbClr val="D660BD"/>
              </a:solidFill>
              <a:effectLst>
                <a:outerShdw blurRad="50800" dist="40000" dir="5400000" algn="tl" rotWithShape="0">
                  <a:srgbClr val="000000">
                    <a:shade val="5000"/>
                    <a:satMod val="120000"/>
                    <a:alpha val="33000"/>
                  </a:srgbClr>
                </a:outerShdw>
              </a:effectLst>
            </a:endParaRPr>
          </a:p>
        </p:txBody>
      </p:sp>
      <p:sp>
        <p:nvSpPr>
          <p:cNvPr id="5" name="TextBox 4"/>
          <p:cNvSpPr txBox="1"/>
          <p:nvPr/>
        </p:nvSpPr>
        <p:spPr>
          <a:xfrm>
            <a:off x="1600200" y="4648200"/>
            <a:ext cx="6477000" cy="1754326"/>
          </a:xfrm>
          <a:prstGeom prst="rect">
            <a:avLst/>
          </a:prstGeom>
          <a:noFill/>
        </p:spPr>
        <p:txBody>
          <a:bodyPr wrap="square" rtlCol="0">
            <a:spAutoFit/>
          </a:bodyPr>
          <a:lstStyle/>
          <a:p>
            <a:pPr algn="ctr"/>
            <a:r>
              <a:rPr lang="en-US" sz="3600" b="1" dirty="0" smtClean="0">
                <a:ln>
                  <a:solidFill>
                    <a:schemeClr val="bg1">
                      <a:lumMod val="95000"/>
                      <a:lumOff val="5000"/>
                    </a:schemeClr>
                  </a:solidFill>
                </a:ln>
                <a:solidFill>
                  <a:srgbClr val="D660BD"/>
                </a:solidFill>
                <a:effectLst>
                  <a:outerShdw blurRad="38100" dist="38100" dir="2700000" algn="tl">
                    <a:srgbClr val="000000">
                      <a:alpha val="43137"/>
                    </a:srgbClr>
                  </a:outerShdw>
                </a:effectLst>
              </a:rPr>
              <a:t>A useful strategy for deciphering content area textbooks</a:t>
            </a:r>
            <a:endParaRPr lang="en-US" sz="3600" b="1" dirty="0">
              <a:ln>
                <a:solidFill>
                  <a:schemeClr val="bg1">
                    <a:lumMod val="95000"/>
                    <a:lumOff val="5000"/>
                  </a:schemeClr>
                </a:solidFill>
              </a:ln>
              <a:solidFill>
                <a:srgbClr val="D660BD"/>
              </a:solidFill>
              <a:effectLst>
                <a:outerShdw blurRad="38100" dist="38100" dir="2700000" algn="tl">
                  <a:srgbClr val="000000">
                    <a:alpha val="43137"/>
                  </a:srgbClr>
                </a:outerShdw>
              </a:effectLst>
            </a:endParaRPr>
          </a:p>
        </p:txBody>
      </p:sp>
      <p:sp>
        <p:nvSpPr>
          <p:cNvPr id="6" name="TextBox 5"/>
          <p:cNvSpPr txBox="1"/>
          <p:nvPr/>
        </p:nvSpPr>
        <p:spPr>
          <a:xfrm>
            <a:off x="457200" y="3886200"/>
            <a:ext cx="8534400" cy="584775"/>
          </a:xfrm>
          <a:prstGeom prst="rect">
            <a:avLst/>
          </a:prstGeom>
          <a:noFill/>
        </p:spPr>
        <p:txBody>
          <a:bodyPr wrap="square" rtlCol="0">
            <a:spAutoFit/>
          </a:bodyPr>
          <a:lstStyle/>
          <a:p>
            <a:pPr algn="ctr"/>
            <a:r>
              <a:rPr lang="en-US" sz="3200" b="1" dirty="0" smtClean="0">
                <a:ln>
                  <a:solidFill>
                    <a:schemeClr val="bg1">
                      <a:lumMod val="95000"/>
                      <a:lumOff val="5000"/>
                    </a:schemeClr>
                  </a:solidFill>
                </a:ln>
                <a:solidFill>
                  <a:srgbClr val="D660BD"/>
                </a:solidFill>
                <a:effectLst>
                  <a:outerShdw blurRad="38100" dist="38100" dir="2700000" algn="tl">
                    <a:srgbClr val="000000">
                      <a:alpha val="43137"/>
                    </a:srgbClr>
                  </a:outerShdw>
                </a:effectLst>
              </a:rPr>
              <a:t>Before, During and After Reading</a:t>
            </a:r>
            <a:endParaRPr lang="en-US" sz="3200" b="1" dirty="0">
              <a:ln>
                <a:solidFill>
                  <a:schemeClr val="bg1">
                    <a:lumMod val="95000"/>
                    <a:lumOff val="5000"/>
                  </a:schemeClr>
                </a:solidFill>
              </a:ln>
              <a:solidFill>
                <a:srgbClr val="D660BD"/>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5"/>
          </p:nvPr>
        </p:nvSpPr>
        <p:spPr/>
        <p:txBody>
          <a:bodyPr/>
          <a:lstStyle/>
          <a:p>
            <a:fld id="{7F9B5531-5451-42BB-BEC3-D6303F11B30A}" type="slidenum">
              <a:rPr lang="en-US" smtClean="0"/>
              <a:pPr/>
              <a:t>59</a:t>
            </a:fld>
            <a:endParaRPr lang="en-US" dirty="0"/>
          </a:p>
        </p:txBody>
      </p:sp>
      <p:sp>
        <p:nvSpPr>
          <p:cNvPr id="4" name="Title 3"/>
          <p:cNvSpPr>
            <a:spLocks noGrp="1"/>
          </p:cNvSpPr>
          <p:nvPr>
            <p:ph type="title"/>
          </p:nvPr>
        </p:nvSpPr>
        <p:spPr>
          <a:xfrm>
            <a:off x="609600" y="3276600"/>
            <a:ext cx="8534400" cy="1600200"/>
          </a:xfrm>
        </p:spPr>
        <p:txBody>
          <a:bodyPr>
            <a:normAutofit fontScale="90000"/>
          </a:bodyPr>
          <a:lstStyle/>
          <a:p>
            <a:pPr algn="ctr"/>
            <a:r>
              <a:rPr lang="en-US" sz="3200" b="1" dirty="0" smtClean="0">
                <a:solidFill>
                  <a:schemeClr val="tx1"/>
                </a:solidFill>
                <a:effectLst>
                  <a:outerShdw blurRad="38100" dist="38100" dir="2700000" algn="tl">
                    <a:srgbClr val="000000">
                      <a:alpha val="43137"/>
                    </a:srgbClr>
                  </a:outerShdw>
                </a:effectLst>
              </a:rPr>
              <a:t>Students use the headings, bold faced-words, and graphic aids found in each section of their textbooks and learn to turn them into thought-provoking questions.</a:t>
            </a:r>
            <a:br>
              <a:rPr lang="en-US" sz="3200" b="1" dirty="0" smtClean="0">
                <a:solidFill>
                  <a:schemeClr val="tx1"/>
                </a:solidFill>
                <a:effectLst>
                  <a:outerShdw blurRad="38100" dist="38100" dir="2700000" algn="tl">
                    <a:srgbClr val="000000">
                      <a:alpha val="43137"/>
                    </a:srgbClr>
                  </a:outerShdw>
                </a:effectLst>
              </a:rPr>
            </a:br>
            <a:r>
              <a:rPr lang="en-US" sz="3200" b="1" dirty="0" smtClean="0">
                <a:solidFill>
                  <a:schemeClr val="tx1"/>
                </a:solidFill>
                <a:effectLst>
                  <a:outerShdw blurRad="38100" dist="38100" dir="2700000" algn="tl">
                    <a:srgbClr val="000000">
                      <a:alpha val="43137"/>
                    </a:srgbClr>
                  </a:outerShdw>
                </a:effectLst>
              </a:rPr>
              <a:t>These same questions will then be answered by the students themselves as they are reading the text.</a:t>
            </a:r>
            <a:br>
              <a:rPr lang="en-US" sz="3200" b="1" dirty="0" smtClean="0">
                <a:solidFill>
                  <a:schemeClr val="tx1"/>
                </a:solidFill>
                <a:effectLst>
                  <a:outerShdw blurRad="38100" dist="38100" dir="2700000" algn="tl">
                    <a:srgbClr val="000000">
                      <a:alpha val="43137"/>
                    </a:srgbClr>
                  </a:outerShdw>
                </a:effectLst>
              </a:rPr>
            </a:br>
            <a:r>
              <a:rPr lang="en-US" sz="3200" b="1" dirty="0" smtClean="0">
                <a:solidFill>
                  <a:schemeClr val="tx1"/>
                </a:solidFill>
                <a:effectLst>
                  <a:outerShdw blurRad="38100" dist="38100" dir="2700000" algn="tl">
                    <a:srgbClr val="000000">
                      <a:alpha val="43137"/>
                    </a:srgbClr>
                  </a:outerShdw>
                </a:effectLst>
              </a:rPr>
              <a:t>  </a:t>
            </a:r>
            <a:br>
              <a:rPr lang="en-US" sz="3200" b="1" dirty="0" smtClean="0">
                <a:solidFill>
                  <a:schemeClr val="tx1"/>
                </a:solidFill>
                <a:effectLst>
                  <a:outerShdw blurRad="38100" dist="38100" dir="2700000" algn="tl">
                    <a:srgbClr val="000000">
                      <a:alpha val="43137"/>
                    </a:srgbClr>
                  </a:outerShdw>
                </a:effectLst>
              </a:rPr>
            </a:br>
            <a:r>
              <a:rPr lang="en-US" sz="3200" b="1" dirty="0" smtClean="0">
                <a:solidFill>
                  <a:schemeClr val="tx1"/>
                </a:solidFill>
                <a:effectLst>
                  <a:outerShdw blurRad="38100" dist="38100" dir="2700000" algn="tl">
                    <a:srgbClr val="000000">
                      <a:alpha val="43137"/>
                    </a:srgbClr>
                  </a:outerShdw>
                </a:effectLst>
              </a:rPr>
              <a:t/>
            </a:r>
            <a:br>
              <a:rPr lang="en-US" sz="3200" b="1" dirty="0" smtClean="0">
                <a:solidFill>
                  <a:schemeClr val="tx1"/>
                </a:solidFill>
                <a:effectLst>
                  <a:outerShdw blurRad="38100" dist="38100" dir="2700000" algn="tl">
                    <a:srgbClr val="000000">
                      <a:alpha val="43137"/>
                    </a:srgbClr>
                  </a:outerShdw>
                </a:effectLst>
              </a:rPr>
            </a:br>
            <a:r>
              <a:rPr lang="en-US" sz="3200" dirty="0" smtClean="0">
                <a:solidFill>
                  <a:schemeClr val="tx1"/>
                </a:solidFill>
                <a:effectLst>
                  <a:outerShdw blurRad="38100" dist="38100" dir="2700000" algn="tl">
                    <a:srgbClr val="000000">
                      <a:alpha val="43137"/>
                    </a:srgbClr>
                  </a:outerShdw>
                </a:effectLst>
              </a:rPr>
              <a:t/>
            </a:r>
            <a:br>
              <a:rPr lang="en-US" sz="3200" dirty="0" smtClean="0">
                <a:solidFill>
                  <a:schemeClr val="tx1"/>
                </a:solidFill>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pic>
        <p:nvPicPr>
          <p:cNvPr id="61442" name="Picture 2" descr="http://4.bp.blogspot.com/_2hhYF7FNQts/S8Pr2qzMpaI/AAAAAAAAABM/Oi_atycC2X0/s1600/P1010334.jpg"/>
          <p:cNvPicPr>
            <a:picLocks noChangeAspect="1" noChangeArrowheads="1"/>
          </p:cNvPicPr>
          <p:nvPr/>
        </p:nvPicPr>
        <p:blipFill>
          <a:blip r:embed="rId2" cstate="print"/>
          <a:srcRect l="3200" t="10435" r="3200" b="6957"/>
          <a:stretch>
            <a:fillRect/>
          </a:stretch>
        </p:blipFill>
        <p:spPr bwMode="auto">
          <a:xfrm>
            <a:off x="1752600" y="3276600"/>
            <a:ext cx="5610741" cy="303971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F9B5531-5451-42BB-BEC3-D6303F11B30A}" type="slidenum">
              <a:rPr lang="en-US" smtClean="0"/>
              <a:pPr/>
              <a:t>6</a:t>
            </a:fld>
            <a:endParaRPr lang="en-US" dirty="0"/>
          </a:p>
        </p:txBody>
      </p:sp>
      <p:sp>
        <p:nvSpPr>
          <p:cNvPr id="9" name="Rectangle 8"/>
          <p:cNvSpPr/>
          <p:nvPr/>
        </p:nvSpPr>
        <p:spPr>
          <a:xfrm>
            <a:off x="-304800" y="457200"/>
            <a:ext cx="9677400" cy="1754326"/>
          </a:xfrm>
          <a:prstGeom prst="rect">
            <a:avLst/>
          </a:prstGeom>
          <a:noFill/>
        </p:spPr>
        <p:txBody>
          <a:bodyPr wrap="square" lIns="91440" tIns="45720" rIns="91440" bIns="45720">
            <a:spAutoFit/>
            <a:scene3d>
              <a:camera prst="perspectiveRight"/>
              <a:lightRig rig="threePt" dir="t"/>
            </a:scene3d>
          </a:bodyPr>
          <a:lstStyle/>
          <a:p>
            <a:pPr algn="ctr"/>
            <a:r>
              <a:rPr lang="en-US" sz="3600" b="1" cap="none" spc="50" dirty="0" smtClean="0">
                <a:ln w="13500">
                  <a:solidFill>
                    <a:schemeClr val="bg1">
                      <a:alpha val="6000"/>
                    </a:schemeClr>
                  </a:solidFill>
                  <a:prstDash val="solid"/>
                </a:ln>
                <a:effectLst>
                  <a:innerShdw blurRad="50900" dist="38500" dir="13500000">
                    <a:srgbClr val="000000">
                      <a:alpha val="60000"/>
                    </a:srgbClr>
                  </a:innerShdw>
                </a:effectLst>
              </a:rPr>
              <a:t>How can we define content area</a:t>
            </a:r>
          </a:p>
          <a:p>
            <a:pPr algn="ctr"/>
            <a:r>
              <a:rPr lang="en-US" sz="3600" b="1" spc="50" dirty="0" smtClean="0">
                <a:ln w="13500">
                  <a:solidFill>
                    <a:schemeClr val="bg1">
                      <a:alpha val="6000"/>
                    </a:schemeClr>
                  </a:solidFill>
                  <a:prstDash val="solid"/>
                </a:ln>
                <a:effectLst>
                  <a:innerShdw blurRad="50900" dist="38500" dir="13500000">
                    <a:srgbClr val="000000">
                      <a:alpha val="60000"/>
                    </a:srgbClr>
                  </a:innerShdw>
                </a:effectLst>
              </a:rPr>
              <a:t>l</a:t>
            </a:r>
            <a:r>
              <a:rPr lang="en-US" sz="3600" b="1" cap="none" spc="50" dirty="0" smtClean="0">
                <a:ln w="13500">
                  <a:solidFill>
                    <a:schemeClr val="bg1">
                      <a:alpha val="6000"/>
                    </a:schemeClr>
                  </a:solidFill>
                  <a:prstDash val="solid"/>
                </a:ln>
                <a:effectLst>
                  <a:innerShdw blurRad="50900" dist="38500" dir="13500000">
                    <a:srgbClr val="000000">
                      <a:alpha val="60000"/>
                    </a:srgbClr>
                  </a:innerShdw>
                </a:effectLst>
              </a:rPr>
              <a:t>iteracy now based on the changes to</a:t>
            </a:r>
          </a:p>
          <a:p>
            <a:pPr algn="ctr"/>
            <a:r>
              <a:rPr lang="en-US" sz="3600" b="1" cap="none" spc="50" dirty="0" smtClean="0">
                <a:ln w="13500">
                  <a:solidFill>
                    <a:schemeClr val="bg1">
                      <a:alpha val="6000"/>
                    </a:schemeClr>
                  </a:solidFill>
                  <a:prstDash val="solid"/>
                </a:ln>
                <a:effectLst>
                  <a:innerShdw blurRad="50900" dist="38500" dir="13500000">
                    <a:srgbClr val="000000">
                      <a:alpha val="60000"/>
                    </a:srgbClr>
                  </a:innerShdw>
                </a:effectLst>
              </a:rPr>
              <a:t>the world almost two decades later?</a:t>
            </a:r>
            <a:endParaRPr lang="en-US" sz="3600" b="1" cap="none" spc="50" dirty="0">
              <a:ln w="13500">
                <a:solidFill>
                  <a:schemeClr val="bg1">
                    <a:alpha val="6000"/>
                  </a:schemeClr>
                </a:solidFill>
                <a:prstDash val="solid"/>
              </a:ln>
              <a:effectLst>
                <a:innerShdw blurRad="50900" dist="38500" dir="13500000">
                  <a:srgbClr val="000000">
                    <a:alpha val="60000"/>
                  </a:srgbClr>
                </a:innerShdw>
              </a:effectLst>
            </a:endParaRPr>
          </a:p>
        </p:txBody>
      </p:sp>
      <p:sp>
        <p:nvSpPr>
          <p:cNvPr id="10" name="TextBox 9"/>
          <p:cNvSpPr txBox="1"/>
          <p:nvPr/>
        </p:nvSpPr>
        <p:spPr>
          <a:xfrm>
            <a:off x="457200" y="2514600"/>
            <a:ext cx="8382000" cy="3785652"/>
          </a:xfrm>
          <a:prstGeom prst="rect">
            <a:avLst/>
          </a:prstGeom>
          <a:noFill/>
        </p:spPr>
        <p:txBody>
          <a:bodyPr wrap="square" rtlCol="0">
            <a:spAutoFit/>
          </a:bodyPr>
          <a:lstStyle/>
          <a:p>
            <a:pPr algn="ctr"/>
            <a:r>
              <a:rPr lang="en-US" sz="2400" dirty="0" smtClean="0"/>
              <a:t>This new, expanded definition of literacy includes the development of a set of interrelated skills that include </a:t>
            </a:r>
            <a:r>
              <a:rPr lang="en-US" sz="2400" dirty="0" smtClean="0">
                <a:solidFill>
                  <a:schemeClr val="tx2">
                    <a:lumMod val="75000"/>
                  </a:schemeClr>
                </a:solidFill>
              </a:rPr>
              <a:t>reading, writing, speaking, viewing, listening, and questioning; </a:t>
            </a:r>
            <a:r>
              <a:rPr lang="en-US" sz="2400" dirty="0" smtClean="0"/>
              <a:t>all leading to the ability to </a:t>
            </a:r>
            <a:r>
              <a:rPr lang="en-US" sz="2400" dirty="0" smtClean="0">
                <a:solidFill>
                  <a:schemeClr val="tx2">
                    <a:lumMod val="75000"/>
                  </a:schemeClr>
                </a:solidFill>
              </a:rPr>
              <a:t>critically assess and use information</a:t>
            </a:r>
            <a:r>
              <a:rPr lang="en-US" sz="2400" dirty="0" smtClean="0"/>
              <a:t>. We inhabit a world in which information is coming at us in ways that impact all of our senses. Today's teachers understand that giving their students </a:t>
            </a:r>
            <a:r>
              <a:rPr lang="en-US" sz="2400" dirty="0" smtClean="0">
                <a:solidFill>
                  <a:schemeClr val="tx2">
                    <a:lumMod val="75000"/>
                  </a:schemeClr>
                </a:solidFill>
              </a:rPr>
              <a:t>the skills to interpret information</a:t>
            </a:r>
            <a:r>
              <a:rPr lang="en-US" sz="2400" dirty="0" smtClean="0"/>
              <a:t>, is also an important part of educating learners who are prepared to succeed in this century's competitive global workplace. </a:t>
            </a:r>
            <a:endParaRPr lang="en-US" sz="2400" dirty="0"/>
          </a:p>
        </p:txBody>
      </p:sp>
      <p:sp>
        <p:nvSpPr>
          <p:cNvPr id="11" name="TextBox 10"/>
          <p:cNvSpPr txBox="1"/>
          <p:nvPr/>
        </p:nvSpPr>
        <p:spPr>
          <a:xfrm>
            <a:off x="6248400" y="6400800"/>
            <a:ext cx="2209800" cy="369332"/>
          </a:xfrm>
          <a:prstGeom prst="rect">
            <a:avLst/>
          </a:prstGeom>
          <a:noFill/>
        </p:spPr>
        <p:txBody>
          <a:bodyPr wrap="square" rtlCol="0">
            <a:spAutoFit/>
          </a:bodyPr>
          <a:lstStyle/>
          <a:p>
            <a:pPr algn="r"/>
            <a:r>
              <a:rPr lang="en-US" dirty="0" smtClean="0"/>
              <a:t>(</a:t>
            </a:r>
            <a:r>
              <a:rPr lang="en-US" sz="1200" dirty="0" smtClean="0"/>
              <a:t>Schults, 2008)</a:t>
            </a:r>
            <a:endParaRPr lang="en-US" sz="12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F9B5531-5451-42BB-BEC3-D6303F11B30A}" type="slidenum">
              <a:rPr lang="en-US" smtClean="0"/>
              <a:pPr/>
              <a:t>60</a:t>
            </a:fld>
            <a:endParaRPr lang="en-US" dirty="0"/>
          </a:p>
        </p:txBody>
      </p:sp>
      <p:pic>
        <p:nvPicPr>
          <p:cNvPr id="94210" name="Picture 2" descr="http://4.bp.blogspot.com/_2hhYF7FNQts/S8Pr2qzMpaI/AAAAAAAAABM/Oi_atycC2X0/s1600/P1010334.jpg"/>
          <p:cNvPicPr>
            <a:picLocks noChangeAspect="1" noChangeArrowheads="1"/>
          </p:cNvPicPr>
          <p:nvPr/>
        </p:nvPicPr>
        <p:blipFill>
          <a:blip r:embed="rId2" cstate="print"/>
          <a:srcRect l="3200" t="10435" r="5333" b="8696"/>
          <a:stretch>
            <a:fillRect/>
          </a:stretch>
        </p:blipFill>
        <p:spPr bwMode="auto">
          <a:xfrm rot="21001150">
            <a:off x="539689" y="491324"/>
            <a:ext cx="5951668" cy="3230183"/>
          </a:xfrm>
          <a:prstGeom prst="rect">
            <a:avLst/>
          </a:prstGeom>
          <a:noFill/>
        </p:spPr>
      </p:pic>
      <p:sp>
        <p:nvSpPr>
          <p:cNvPr id="6" name="TextBox 5"/>
          <p:cNvSpPr txBox="1"/>
          <p:nvPr/>
        </p:nvSpPr>
        <p:spPr>
          <a:xfrm>
            <a:off x="990600" y="5181600"/>
            <a:ext cx="7543800" cy="1077218"/>
          </a:xfrm>
          <a:prstGeom prst="rect">
            <a:avLst/>
          </a:prstGeom>
          <a:noFill/>
        </p:spPr>
        <p:txBody>
          <a:bodyPr wrap="square" rtlCol="0">
            <a:spAutoFit/>
          </a:bodyPr>
          <a:lstStyle/>
          <a:p>
            <a:r>
              <a:rPr lang="en-US" sz="3200" b="1" dirty="0" smtClean="0">
                <a:effectLst>
                  <a:outerShdw blurRad="38100" dist="38100" dir="2700000" algn="tl">
                    <a:srgbClr val="000000">
                      <a:alpha val="43137"/>
                    </a:srgbClr>
                  </a:outerShdw>
                </a:effectLst>
              </a:rPr>
              <a:t>What were some of  the consequences for the world because of World War II?</a:t>
            </a:r>
            <a:endParaRPr lang="en-US" sz="3200" b="1" dirty="0">
              <a:effectLst>
                <a:outerShdw blurRad="38100" dist="38100" dir="2700000" algn="tl">
                  <a:srgbClr val="000000">
                    <a:alpha val="43137"/>
                  </a:srgbClr>
                </a:outerShdw>
              </a:effectLst>
            </a:endParaRPr>
          </a:p>
        </p:txBody>
      </p:sp>
      <p:sp>
        <p:nvSpPr>
          <p:cNvPr id="7" name="Rectangle 6"/>
          <p:cNvSpPr/>
          <p:nvPr/>
        </p:nvSpPr>
        <p:spPr>
          <a:xfrm>
            <a:off x="990600" y="4419600"/>
            <a:ext cx="6324600" cy="584775"/>
          </a:xfrm>
          <a:prstGeom prst="rect">
            <a:avLst/>
          </a:prstGeom>
        </p:spPr>
        <p:txBody>
          <a:bodyPr wrap="square">
            <a:spAutoFit/>
          </a:bodyPr>
          <a:lstStyle/>
          <a:p>
            <a:r>
              <a:rPr lang="en-US" sz="3200" b="1" dirty="0" smtClean="0">
                <a:effectLst>
                  <a:outerShdw blurRad="38100" dist="38100" dir="2700000" algn="tl">
                    <a:srgbClr val="000000">
                      <a:alpha val="43137"/>
                    </a:srgbClr>
                  </a:outerShdw>
                </a:effectLst>
              </a:rPr>
              <a:t>What does aftermath mean?</a:t>
            </a:r>
            <a:endParaRPr lang="en-US" sz="32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61</a:t>
            </a:fld>
            <a:endParaRPr lang="en-US" dirty="0"/>
          </a:p>
        </p:txBody>
      </p:sp>
      <p:sp>
        <p:nvSpPr>
          <p:cNvPr id="3" name="TextBox 2"/>
          <p:cNvSpPr txBox="1"/>
          <p:nvPr/>
        </p:nvSpPr>
        <p:spPr>
          <a:xfrm>
            <a:off x="381000" y="381000"/>
            <a:ext cx="8382000" cy="3046988"/>
          </a:xfrm>
          <a:prstGeom prst="rect">
            <a:avLst/>
          </a:prstGeom>
          <a:noFill/>
        </p:spPr>
        <p:txBody>
          <a:bodyPr wrap="square" rtlCol="0">
            <a:spAutoFit/>
          </a:bodyPr>
          <a:lstStyle/>
          <a:p>
            <a:pPr algn="ctr"/>
            <a:r>
              <a:rPr lang="en-US" sz="3200" b="1" dirty="0" smtClean="0">
                <a:effectLst>
                  <a:outerShdw blurRad="38100" dist="38100" dir="2700000" algn="tl">
                    <a:srgbClr val="000000">
                      <a:alpha val="43137"/>
                    </a:srgbClr>
                  </a:outerShdw>
                </a:effectLst>
              </a:rPr>
              <a:t>After reading about WWII and its aftermath, the students SHOULD be able to answer  the questions they posed at the beginning of the reading with artifacts/evidence to support their answers.</a:t>
            </a:r>
            <a:endParaRPr lang="en-US" sz="3200" b="1" dirty="0">
              <a:effectLst>
                <a:outerShdw blurRad="38100" dist="38100" dir="2700000" algn="tl">
                  <a:srgbClr val="000000">
                    <a:alpha val="43137"/>
                  </a:srgbClr>
                </a:outerShdw>
              </a:effectLst>
            </a:endParaRPr>
          </a:p>
        </p:txBody>
      </p:sp>
      <p:sp>
        <p:nvSpPr>
          <p:cNvPr id="4" name="Rectangle 3"/>
          <p:cNvSpPr/>
          <p:nvPr/>
        </p:nvSpPr>
        <p:spPr>
          <a:xfrm>
            <a:off x="304800" y="3733800"/>
            <a:ext cx="8534400" cy="2400657"/>
          </a:xfrm>
          <a:prstGeom prst="rect">
            <a:avLst/>
          </a:prstGeom>
        </p:spPr>
        <p:txBody>
          <a:bodyPr wrap="square">
            <a:spAutoFit/>
          </a:bodyPr>
          <a:lstStyle/>
          <a:p>
            <a:pPr algn="ctr"/>
            <a:r>
              <a:rPr lang="en-US" sz="3000" b="1" dirty="0" smtClean="0">
                <a:effectLst>
                  <a:outerShdw blurRad="38100" dist="38100" dir="2700000" algn="tl">
                    <a:srgbClr val="000000">
                      <a:alpha val="43137"/>
                    </a:srgbClr>
                  </a:outerShdw>
                </a:effectLst>
              </a:rPr>
              <a:t>They can then write a summary of the text based on their questions after they finish reading to extend their learning and to incorporate summarizing and writing into a daily/weekly practice.</a:t>
            </a:r>
            <a:endParaRPr lang="en-US" sz="3000"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62</a:t>
            </a:fld>
            <a:endParaRPr lang="en-US" dirty="0"/>
          </a:p>
        </p:txBody>
      </p:sp>
      <p:sp>
        <p:nvSpPr>
          <p:cNvPr id="3" name="Rectangle 2"/>
          <p:cNvSpPr/>
          <p:nvPr/>
        </p:nvSpPr>
        <p:spPr>
          <a:xfrm>
            <a:off x="1443049" y="457200"/>
            <a:ext cx="6407075" cy="1446550"/>
          </a:xfrm>
          <a:prstGeom prst="rect">
            <a:avLst/>
          </a:prstGeom>
        </p:spPr>
        <p:txBody>
          <a:bodyPr wrap="none">
            <a:spAutoFit/>
          </a:bodyPr>
          <a:lstStyle/>
          <a:p>
            <a:pPr algn="ctr"/>
            <a:r>
              <a:rPr lang="en-US" sz="4400" b="1" dirty="0" smtClean="0">
                <a:ln w="31550" cmpd="sng">
                  <a:solidFill>
                    <a:schemeClr val="bg1">
                      <a:lumMod val="75000"/>
                      <a:lumOff val="25000"/>
                    </a:schemeClr>
                  </a:solidFill>
                  <a:prstDash val="solid"/>
                </a:ln>
                <a:solidFill>
                  <a:srgbClr val="CC66FF"/>
                </a:solidFill>
                <a:effectLst>
                  <a:outerShdw blurRad="50800" dist="40000" dir="5400000" algn="tl" rotWithShape="0">
                    <a:srgbClr val="000000">
                      <a:shade val="5000"/>
                      <a:satMod val="120000"/>
                      <a:alpha val="33000"/>
                    </a:srgbClr>
                  </a:outerShdw>
                </a:effectLst>
              </a:rPr>
              <a:t>Headings to Questions:</a:t>
            </a:r>
          </a:p>
          <a:p>
            <a:pPr algn="ctr"/>
            <a:r>
              <a:rPr lang="en-US" sz="4400" b="1" dirty="0" smtClean="0">
                <a:ln w="31550" cmpd="sng">
                  <a:solidFill>
                    <a:schemeClr val="bg1">
                      <a:lumMod val="75000"/>
                      <a:lumOff val="25000"/>
                    </a:schemeClr>
                  </a:solidFill>
                  <a:prstDash val="solid"/>
                </a:ln>
                <a:solidFill>
                  <a:srgbClr val="CC66FF"/>
                </a:solidFill>
                <a:effectLst>
                  <a:outerShdw blurRad="50800" dist="40000" dir="5400000" algn="tl" rotWithShape="0">
                    <a:srgbClr val="000000">
                      <a:shade val="5000"/>
                      <a:satMod val="120000"/>
                      <a:alpha val="33000"/>
                    </a:srgbClr>
                  </a:outerShdw>
                </a:effectLst>
              </a:rPr>
              <a:t>You try it:</a:t>
            </a:r>
            <a:endParaRPr lang="en-US" sz="4400" b="1" dirty="0">
              <a:ln w="31550" cmpd="sng">
                <a:solidFill>
                  <a:schemeClr val="bg1">
                    <a:lumMod val="75000"/>
                    <a:lumOff val="25000"/>
                  </a:schemeClr>
                </a:solidFill>
                <a:prstDash val="solid"/>
              </a:ln>
              <a:solidFill>
                <a:srgbClr val="CC66FF"/>
              </a:solidFill>
              <a:effectLst>
                <a:outerShdw blurRad="50800" dist="40000" dir="5400000" algn="tl" rotWithShape="0">
                  <a:srgbClr val="000000">
                    <a:shade val="5000"/>
                    <a:satMod val="120000"/>
                    <a:alpha val="33000"/>
                  </a:srgbClr>
                </a:outerShdw>
              </a:effectLst>
            </a:endParaRPr>
          </a:p>
        </p:txBody>
      </p:sp>
      <p:sp>
        <p:nvSpPr>
          <p:cNvPr id="4" name="TextBox 3"/>
          <p:cNvSpPr txBox="1"/>
          <p:nvPr/>
        </p:nvSpPr>
        <p:spPr>
          <a:xfrm>
            <a:off x="609600" y="2133600"/>
            <a:ext cx="8305800" cy="3785652"/>
          </a:xfrm>
          <a:prstGeom prst="rect">
            <a:avLst/>
          </a:prstGeom>
          <a:noFill/>
        </p:spPr>
        <p:txBody>
          <a:bodyPr wrap="square" rtlCol="0">
            <a:spAutoFit/>
          </a:bodyPr>
          <a:lstStyle/>
          <a:p>
            <a:pPr algn="ctr"/>
            <a:r>
              <a:rPr lang="en-US" sz="4000" b="1" dirty="0" smtClean="0">
                <a:ln>
                  <a:solidFill>
                    <a:schemeClr val="bg1">
                      <a:lumMod val="95000"/>
                      <a:lumOff val="5000"/>
                    </a:schemeClr>
                  </a:solidFill>
                </a:ln>
                <a:solidFill>
                  <a:srgbClr val="CC66FF"/>
                </a:solidFill>
                <a:effectLst>
                  <a:outerShdw blurRad="38100" dist="38100" dir="2700000" algn="tl">
                    <a:srgbClr val="000000">
                      <a:alpha val="43137"/>
                    </a:srgbClr>
                  </a:outerShdw>
                </a:effectLst>
                <a:latin typeface="+mj-lt"/>
              </a:rPr>
              <a:t>With your content area peers, please choose a chapter from the textbook on your table and convert the headings in the chapters to questions.  See if you can answer any of them….</a:t>
            </a:r>
            <a:endParaRPr lang="en-US" sz="4000" b="1" dirty="0">
              <a:ln>
                <a:solidFill>
                  <a:schemeClr val="bg1">
                    <a:lumMod val="95000"/>
                    <a:lumOff val="5000"/>
                  </a:schemeClr>
                </a:solidFill>
              </a:ln>
              <a:solidFill>
                <a:srgbClr val="CC66FF"/>
              </a:solidFill>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63</a:t>
            </a:fld>
            <a:endParaRPr lang="en-US" dirty="0"/>
          </a:p>
        </p:txBody>
      </p:sp>
      <p:sp>
        <p:nvSpPr>
          <p:cNvPr id="3" name="TextBox 2"/>
          <p:cNvSpPr txBox="1"/>
          <p:nvPr/>
        </p:nvSpPr>
        <p:spPr>
          <a:xfrm>
            <a:off x="914400" y="1219200"/>
            <a:ext cx="7620000" cy="4985980"/>
          </a:xfrm>
          <a:prstGeom prst="rect">
            <a:avLst/>
          </a:prstGeom>
          <a:noFill/>
        </p:spPr>
        <p:txBody>
          <a:bodyPr wrap="square" rtlCol="0">
            <a:spAutoFit/>
          </a:bodyPr>
          <a:lstStyle/>
          <a:p>
            <a:r>
              <a:rPr lang="en-US" sz="5400" dirty="0" smtClean="0"/>
              <a:t>3</a:t>
            </a:r>
            <a:r>
              <a:rPr lang="en-US" sz="3600" dirty="0" smtClean="0"/>
              <a:t> Things I learned</a:t>
            </a:r>
          </a:p>
          <a:p>
            <a:endParaRPr lang="en-US" sz="3600" dirty="0" smtClean="0"/>
          </a:p>
          <a:p>
            <a:endParaRPr lang="en-US" sz="3600" dirty="0" smtClean="0"/>
          </a:p>
          <a:p>
            <a:r>
              <a:rPr lang="en-US" sz="6000" dirty="0" smtClean="0"/>
              <a:t>2</a:t>
            </a:r>
            <a:r>
              <a:rPr lang="en-US" sz="3600" dirty="0" smtClean="0"/>
              <a:t> Things I’m confused about it</a:t>
            </a:r>
          </a:p>
          <a:p>
            <a:endParaRPr lang="en-US" sz="3600" dirty="0" smtClean="0"/>
          </a:p>
          <a:p>
            <a:endParaRPr lang="en-US" sz="3600" dirty="0" smtClean="0"/>
          </a:p>
          <a:p>
            <a:r>
              <a:rPr lang="en-US" sz="6000" dirty="0" smtClean="0"/>
              <a:t>1 </a:t>
            </a:r>
            <a:r>
              <a:rPr lang="en-US" sz="3600" dirty="0" smtClean="0"/>
              <a:t>Thing I still want to know </a:t>
            </a:r>
            <a:endParaRPr lang="en-US" sz="3600" dirty="0"/>
          </a:p>
        </p:txBody>
      </p:sp>
      <p:sp>
        <p:nvSpPr>
          <p:cNvPr id="4" name="TextBox 3"/>
          <p:cNvSpPr txBox="1"/>
          <p:nvPr/>
        </p:nvSpPr>
        <p:spPr>
          <a:xfrm>
            <a:off x="2286000" y="609600"/>
            <a:ext cx="5257800" cy="646331"/>
          </a:xfrm>
          <a:prstGeom prst="rect">
            <a:avLst/>
          </a:prstGeom>
          <a:noFill/>
        </p:spPr>
        <p:txBody>
          <a:bodyPr wrap="square" rtlCol="0">
            <a:spAutoFit/>
          </a:bodyPr>
          <a:lstStyle/>
          <a:p>
            <a:pPr algn="ctr"/>
            <a:r>
              <a:rPr lang="en-US" sz="3600" b="1" dirty="0" smtClean="0">
                <a:effectLst>
                  <a:outerShdw blurRad="38100" dist="38100" dir="2700000" algn="tl">
                    <a:srgbClr val="000000">
                      <a:alpha val="43137"/>
                    </a:srgbClr>
                  </a:outerShdw>
                </a:effectLst>
              </a:rPr>
              <a:t>REFLECTION</a:t>
            </a:r>
            <a:endParaRPr lang="en-US" sz="3600" b="1" dirty="0">
              <a:effectLst>
                <a:outerShdw blurRad="38100" dist="38100" dir="2700000" algn="tl">
                  <a:srgbClr val="000000">
                    <a:alpha val="43137"/>
                  </a:srgbClr>
                </a:outerShdw>
              </a:effectLst>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64</a:t>
            </a:fld>
            <a:endParaRPr lang="en-US" dirty="0"/>
          </a:p>
        </p:txBody>
      </p:sp>
      <p:sp>
        <p:nvSpPr>
          <p:cNvPr id="3" name="Rectangle 2"/>
          <p:cNvSpPr/>
          <p:nvPr/>
        </p:nvSpPr>
        <p:spPr>
          <a:xfrm rot="1013316">
            <a:off x="565262" y="1683088"/>
            <a:ext cx="7908707" cy="3491823"/>
          </a:xfrm>
          <a:prstGeom prst="rect">
            <a:avLst/>
          </a:prstGeom>
          <a:noFill/>
        </p:spPr>
        <p:txBody>
          <a:bodyPr wrap="none" lIns="91440" tIns="45720" rIns="91440" bIns="45720">
            <a:prstTxWarp prst="textDoubleWave1">
              <a:avLst>
                <a:gd name="adj1" fmla="val 12500"/>
                <a:gd name="adj2" fmla="val 333"/>
              </a:avLst>
            </a:prstTxWarp>
            <a:spAutoFit/>
            <a:scene3d>
              <a:camera prst="isometricOffAxis2Left"/>
              <a:lightRig rig="glow" dir="tl">
                <a:rot lat="0" lon="0" rev="5400000"/>
              </a:lightRig>
            </a:scene3d>
            <a:sp3d extrusionH="57150" contourW="12700">
              <a:bevelT w="25400" h="25400" prst="slope"/>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QUESTIONS</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extBox 4"/>
          <p:cNvSpPr txBox="1"/>
          <p:nvPr/>
        </p:nvSpPr>
        <p:spPr>
          <a:xfrm>
            <a:off x="838200" y="5029200"/>
            <a:ext cx="1676400" cy="1569660"/>
          </a:xfrm>
          <a:prstGeom prst="rect">
            <a:avLst/>
          </a:prstGeom>
          <a:noFill/>
        </p:spPr>
        <p:txBody>
          <a:bodyPr wrap="square" rtlCol="0">
            <a:spAutoFit/>
          </a:bodyPr>
          <a:lstStyle/>
          <a:p>
            <a:r>
              <a:rPr lang="en-US" sz="9600" b="1" dirty="0" smtClean="0">
                <a:solidFill>
                  <a:srgbClr val="92A9EA"/>
                </a:solidFill>
                <a:effectLst>
                  <a:outerShdw blurRad="38100" dist="38100" dir="2700000" algn="tl">
                    <a:srgbClr val="000000">
                      <a:alpha val="43137"/>
                    </a:srgbClr>
                  </a:outerShdw>
                </a:effectLst>
              </a:rPr>
              <a:t>?</a:t>
            </a:r>
            <a:r>
              <a:rPr lang="en-US" sz="9600" dirty="0" smtClean="0">
                <a:solidFill>
                  <a:srgbClr val="92A9EA"/>
                </a:solidFill>
              </a:rPr>
              <a:t> </a:t>
            </a:r>
            <a:endParaRPr lang="en-US" sz="9600" dirty="0">
              <a:solidFill>
                <a:srgbClr val="92A9EA"/>
              </a:solidFill>
            </a:endParaRPr>
          </a:p>
        </p:txBody>
      </p:sp>
      <p:sp>
        <p:nvSpPr>
          <p:cNvPr id="6" name="Rectangle 5"/>
          <p:cNvSpPr/>
          <p:nvPr/>
        </p:nvSpPr>
        <p:spPr>
          <a:xfrm>
            <a:off x="7010400" y="1752600"/>
            <a:ext cx="1219200" cy="1569660"/>
          </a:xfrm>
          <a:prstGeom prst="rect">
            <a:avLst/>
          </a:prstGeom>
        </p:spPr>
        <p:txBody>
          <a:bodyPr wrap="square">
            <a:spAutoFit/>
          </a:bodyPr>
          <a:lstStyle/>
          <a:p>
            <a:r>
              <a:rPr lang="en-US" sz="9600" b="1" dirty="0" smtClean="0">
                <a:solidFill>
                  <a:schemeClr val="accent4">
                    <a:lumMod val="75000"/>
                  </a:schemeClr>
                </a:solidFill>
                <a:effectLst>
                  <a:outerShdw blurRad="38100" dist="38100" dir="2700000" algn="tl">
                    <a:srgbClr val="000000">
                      <a:alpha val="43137"/>
                    </a:srgbClr>
                  </a:outerShdw>
                </a:effectLst>
              </a:rPr>
              <a:t>?</a:t>
            </a:r>
            <a:endParaRPr lang="en-US" sz="9600" b="1" dirty="0">
              <a:solidFill>
                <a:schemeClr val="accent4">
                  <a:lumMod val="75000"/>
                </a:schemeClr>
              </a:solidFill>
              <a:effectLst>
                <a:outerShdw blurRad="38100" dist="38100" dir="2700000" algn="tl">
                  <a:srgbClr val="000000">
                    <a:alpha val="43137"/>
                  </a:srgbClr>
                </a:outerShdw>
              </a:effectLst>
            </a:endParaRPr>
          </a:p>
        </p:txBody>
      </p:sp>
      <p:sp>
        <p:nvSpPr>
          <p:cNvPr id="7" name="Rectangle 6"/>
          <p:cNvSpPr/>
          <p:nvPr/>
        </p:nvSpPr>
        <p:spPr>
          <a:xfrm>
            <a:off x="8001000" y="4724400"/>
            <a:ext cx="744114" cy="1569660"/>
          </a:xfrm>
          <a:prstGeom prst="rect">
            <a:avLst/>
          </a:prstGeom>
        </p:spPr>
        <p:txBody>
          <a:bodyPr wrap="none">
            <a:spAutoFit/>
          </a:bodyPr>
          <a:lstStyle/>
          <a:p>
            <a:r>
              <a:rPr lang="en-US" sz="9600" b="1" dirty="0" smtClean="0">
                <a:solidFill>
                  <a:schemeClr val="tx2">
                    <a:lumMod val="75000"/>
                  </a:schemeClr>
                </a:solidFill>
                <a:effectLst>
                  <a:outerShdw blurRad="38100" dist="38100" dir="2700000" algn="tl">
                    <a:srgbClr val="000000">
                      <a:alpha val="43137"/>
                    </a:srgbClr>
                  </a:outerShdw>
                </a:effectLst>
              </a:rPr>
              <a:t>?</a:t>
            </a:r>
            <a:endParaRPr lang="en-US" sz="9600" b="1" dirty="0">
              <a:solidFill>
                <a:schemeClr val="tx2">
                  <a:lumMod val="75000"/>
                </a:schemeClr>
              </a:solidFill>
              <a:effectLst>
                <a:outerShdw blurRad="38100" dist="38100" dir="2700000" algn="tl">
                  <a:srgbClr val="000000">
                    <a:alpha val="43137"/>
                  </a:srgbClr>
                </a:outerShdw>
              </a:effectLst>
            </a:endParaRPr>
          </a:p>
        </p:txBody>
      </p:sp>
      <p:sp>
        <p:nvSpPr>
          <p:cNvPr id="8" name="Rectangle 7"/>
          <p:cNvSpPr/>
          <p:nvPr/>
        </p:nvSpPr>
        <p:spPr>
          <a:xfrm>
            <a:off x="457200" y="304800"/>
            <a:ext cx="972714" cy="1569660"/>
          </a:xfrm>
          <a:prstGeom prst="rect">
            <a:avLst/>
          </a:prstGeom>
        </p:spPr>
        <p:txBody>
          <a:bodyPr wrap="square">
            <a:spAutoFit/>
          </a:bodyPr>
          <a:lstStyle/>
          <a:p>
            <a:r>
              <a:rPr lang="en-US" sz="9600" b="1" dirty="0" smtClean="0">
                <a:solidFill>
                  <a:srgbClr val="92D050"/>
                </a:solidFill>
                <a:effectLst>
                  <a:outerShdw blurRad="38100" dist="38100" dir="2700000" algn="tl">
                    <a:srgbClr val="000000">
                      <a:alpha val="43137"/>
                    </a:srgbClr>
                  </a:outerShdw>
                </a:effectLst>
              </a:rPr>
              <a:t>?</a:t>
            </a:r>
            <a:endParaRPr lang="en-US" sz="9600" b="1" dirty="0">
              <a:solidFill>
                <a:srgbClr val="92D050"/>
              </a:solidFill>
              <a:effectLst>
                <a:outerShdw blurRad="38100" dist="38100" dir="2700000" algn="tl">
                  <a:srgbClr val="000000">
                    <a:alpha val="43137"/>
                  </a:srgbClr>
                </a:outerShdw>
              </a:effectLst>
            </a:endParaRPr>
          </a:p>
        </p:txBody>
      </p:sp>
      <p:sp>
        <p:nvSpPr>
          <p:cNvPr id="9" name="TextBox 8"/>
          <p:cNvSpPr txBox="1"/>
          <p:nvPr/>
        </p:nvSpPr>
        <p:spPr>
          <a:xfrm>
            <a:off x="3657600" y="381000"/>
            <a:ext cx="1676400" cy="1569660"/>
          </a:xfrm>
          <a:prstGeom prst="rect">
            <a:avLst/>
          </a:prstGeom>
          <a:noFill/>
        </p:spPr>
        <p:txBody>
          <a:bodyPr wrap="square" rtlCol="0">
            <a:spAutoFit/>
          </a:bodyPr>
          <a:lstStyle/>
          <a:p>
            <a:r>
              <a:rPr lang="en-US" sz="9600" b="1" dirty="0" smtClean="0">
                <a:solidFill>
                  <a:schemeClr val="accent4">
                    <a:lumMod val="40000"/>
                    <a:lumOff val="60000"/>
                  </a:schemeClr>
                </a:solidFill>
                <a:effectLst>
                  <a:outerShdw blurRad="38100" dist="38100" dir="2700000" algn="tl">
                    <a:srgbClr val="000000">
                      <a:alpha val="43137"/>
                    </a:srgbClr>
                  </a:outerShdw>
                </a:effectLst>
              </a:rPr>
              <a:t>?</a:t>
            </a:r>
            <a:r>
              <a:rPr lang="en-US" sz="9600" dirty="0" smtClean="0">
                <a:solidFill>
                  <a:schemeClr val="accent4">
                    <a:lumMod val="40000"/>
                    <a:lumOff val="60000"/>
                  </a:schemeClr>
                </a:solidFill>
              </a:rPr>
              <a:t> </a:t>
            </a:r>
            <a:endParaRPr lang="en-US" sz="9600" dirty="0">
              <a:solidFill>
                <a:schemeClr val="accent4">
                  <a:lumMod val="40000"/>
                  <a:lumOff val="60000"/>
                </a:schemeClr>
              </a:solidFill>
            </a:endParaRPr>
          </a:p>
        </p:txBody>
      </p:sp>
      <p:sp>
        <p:nvSpPr>
          <p:cNvPr id="10" name="TextBox 9"/>
          <p:cNvSpPr txBox="1"/>
          <p:nvPr/>
        </p:nvSpPr>
        <p:spPr>
          <a:xfrm>
            <a:off x="5105400" y="4876800"/>
            <a:ext cx="1676400" cy="1569660"/>
          </a:xfrm>
          <a:prstGeom prst="rect">
            <a:avLst/>
          </a:prstGeom>
          <a:noFill/>
        </p:spPr>
        <p:txBody>
          <a:bodyPr wrap="square" rtlCol="0">
            <a:spAutoFit/>
          </a:bodyPr>
          <a:lstStyle/>
          <a:p>
            <a:pPr algn="ctr"/>
            <a:r>
              <a:rPr lang="en-US" sz="9600" b="1" dirty="0" smtClean="0">
                <a:solidFill>
                  <a:srgbClr val="FF0000"/>
                </a:solidFill>
                <a:effectLst>
                  <a:outerShdw blurRad="38100" dist="38100" dir="2700000" algn="tl">
                    <a:srgbClr val="000000">
                      <a:alpha val="43137"/>
                    </a:srgbClr>
                  </a:outerShdw>
                </a:effectLst>
              </a:rPr>
              <a:t>?</a:t>
            </a:r>
            <a:r>
              <a:rPr lang="en-US" sz="9600" dirty="0" smtClean="0">
                <a:solidFill>
                  <a:srgbClr val="FF0000"/>
                </a:solidFill>
              </a:rPr>
              <a:t> </a:t>
            </a:r>
            <a:endParaRPr lang="en-US" sz="9600" dirty="0">
              <a:solidFill>
                <a:srgbClr val="FF0000"/>
              </a:solidFill>
            </a:endParaRPr>
          </a:p>
        </p:txBody>
      </p:sp>
      <p:sp>
        <p:nvSpPr>
          <p:cNvPr id="11" name="TextBox 10"/>
          <p:cNvSpPr txBox="1"/>
          <p:nvPr/>
        </p:nvSpPr>
        <p:spPr>
          <a:xfrm>
            <a:off x="0" y="2743200"/>
            <a:ext cx="1676400" cy="1569660"/>
          </a:xfrm>
          <a:prstGeom prst="rect">
            <a:avLst/>
          </a:prstGeom>
          <a:noFill/>
        </p:spPr>
        <p:txBody>
          <a:bodyPr wrap="square" rtlCol="0">
            <a:spAutoFit/>
          </a:bodyPr>
          <a:lstStyle/>
          <a:p>
            <a:pPr algn="ctr"/>
            <a:r>
              <a:rPr lang="en-US" sz="9600" b="1" dirty="0" smtClean="0">
                <a:solidFill>
                  <a:srgbClr val="9900CC"/>
                </a:solidFill>
                <a:effectLst>
                  <a:outerShdw blurRad="38100" dist="38100" dir="2700000" algn="tl">
                    <a:srgbClr val="000000">
                      <a:alpha val="43137"/>
                    </a:srgbClr>
                  </a:outerShdw>
                </a:effectLst>
              </a:rPr>
              <a:t>?</a:t>
            </a:r>
            <a:r>
              <a:rPr lang="en-US" sz="9600" dirty="0" smtClean="0">
                <a:solidFill>
                  <a:srgbClr val="9900CC"/>
                </a:solidFill>
              </a:rPr>
              <a:t> </a:t>
            </a:r>
            <a:endParaRPr lang="en-US" sz="9600" dirty="0">
              <a:solidFill>
                <a:srgbClr val="9900CC"/>
              </a:solidFill>
            </a:endParaRPr>
          </a:p>
        </p:txBody>
      </p:sp>
      <p:sp>
        <p:nvSpPr>
          <p:cNvPr id="12" name="TextBox 11"/>
          <p:cNvSpPr txBox="1"/>
          <p:nvPr/>
        </p:nvSpPr>
        <p:spPr>
          <a:xfrm>
            <a:off x="1905000" y="3886200"/>
            <a:ext cx="1676400" cy="1569660"/>
          </a:xfrm>
          <a:prstGeom prst="rect">
            <a:avLst/>
          </a:prstGeom>
          <a:noFill/>
        </p:spPr>
        <p:txBody>
          <a:bodyPr wrap="square" rtlCol="0">
            <a:spAutoFit/>
          </a:bodyPr>
          <a:lstStyle/>
          <a:p>
            <a:pPr algn="ctr"/>
            <a:r>
              <a:rPr lang="en-US" sz="9600" b="1" dirty="0" smtClean="0">
                <a:solidFill>
                  <a:schemeClr val="tx1">
                    <a:lumMod val="85000"/>
                  </a:schemeClr>
                </a:solidFill>
                <a:effectLst>
                  <a:outerShdw blurRad="38100" dist="38100" dir="2700000" algn="tl">
                    <a:srgbClr val="000000">
                      <a:alpha val="43137"/>
                    </a:srgbClr>
                  </a:outerShdw>
                </a:effectLst>
              </a:rPr>
              <a:t>?</a:t>
            </a:r>
            <a:r>
              <a:rPr lang="en-US" sz="9600" dirty="0" smtClean="0">
                <a:solidFill>
                  <a:schemeClr val="tx1">
                    <a:lumMod val="85000"/>
                  </a:schemeClr>
                </a:solidFill>
              </a:rPr>
              <a:t> </a:t>
            </a:r>
            <a:endParaRPr lang="en-US" sz="9600" dirty="0">
              <a:solidFill>
                <a:schemeClr val="tx1">
                  <a:lumMod val="85000"/>
                </a:schemeClr>
              </a:solidFill>
            </a:endParaRPr>
          </a:p>
        </p:txBody>
      </p:sp>
      <p:sp>
        <p:nvSpPr>
          <p:cNvPr id="13" name="TextBox 12"/>
          <p:cNvSpPr txBox="1"/>
          <p:nvPr/>
        </p:nvSpPr>
        <p:spPr>
          <a:xfrm>
            <a:off x="3429000" y="4648200"/>
            <a:ext cx="1676400" cy="1569660"/>
          </a:xfrm>
          <a:prstGeom prst="rect">
            <a:avLst/>
          </a:prstGeom>
          <a:noFill/>
        </p:spPr>
        <p:txBody>
          <a:bodyPr wrap="square" rtlCol="0">
            <a:spAutoFit/>
          </a:bodyPr>
          <a:lstStyle/>
          <a:p>
            <a:pPr algn="ctr"/>
            <a:r>
              <a:rPr lang="en-US" sz="9600" b="1" dirty="0" smtClean="0">
                <a:solidFill>
                  <a:srgbClr val="00FFFF"/>
                </a:solidFill>
                <a:effectLst>
                  <a:outerShdw blurRad="38100" dist="38100" dir="2700000" algn="tl">
                    <a:srgbClr val="000000">
                      <a:alpha val="43137"/>
                    </a:srgbClr>
                  </a:outerShdw>
                </a:effectLst>
              </a:rPr>
              <a:t>?</a:t>
            </a:r>
            <a:r>
              <a:rPr lang="en-US" sz="9600" dirty="0" smtClean="0">
                <a:solidFill>
                  <a:srgbClr val="00FFFF"/>
                </a:solidFill>
              </a:rPr>
              <a:t> </a:t>
            </a:r>
            <a:endParaRPr lang="en-US" sz="9600" dirty="0">
              <a:solidFill>
                <a:srgbClr val="00FFFF"/>
              </a:solidFill>
            </a:endParaRPr>
          </a:p>
        </p:txBody>
      </p:sp>
      <p:sp>
        <p:nvSpPr>
          <p:cNvPr id="14" name="TextBox 13"/>
          <p:cNvSpPr txBox="1"/>
          <p:nvPr/>
        </p:nvSpPr>
        <p:spPr>
          <a:xfrm>
            <a:off x="7467600" y="381000"/>
            <a:ext cx="1676400" cy="1569660"/>
          </a:xfrm>
          <a:prstGeom prst="rect">
            <a:avLst/>
          </a:prstGeom>
          <a:noFill/>
        </p:spPr>
        <p:txBody>
          <a:bodyPr wrap="square" rtlCol="0">
            <a:spAutoFit/>
          </a:bodyPr>
          <a:lstStyle/>
          <a:p>
            <a:pPr algn="ctr"/>
            <a:r>
              <a:rPr lang="en-US" sz="9600" b="1" dirty="0" smtClean="0">
                <a:solidFill>
                  <a:srgbClr val="003399"/>
                </a:solidFill>
                <a:effectLst>
                  <a:outerShdw blurRad="38100" dist="38100" dir="2700000" algn="tl">
                    <a:srgbClr val="000000">
                      <a:alpha val="43137"/>
                    </a:srgbClr>
                  </a:outerShdw>
                </a:effectLst>
              </a:rPr>
              <a:t>?</a:t>
            </a:r>
            <a:r>
              <a:rPr lang="en-US" sz="9600" dirty="0" smtClean="0">
                <a:solidFill>
                  <a:srgbClr val="003399"/>
                </a:solidFill>
              </a:rPr>
              <a:t> </a:t>
            </a:r>
            <a:endParaRPr lang="en-US" sz="9600" dirty="0">
              <a:solidFill>
                <a:srgbClr val="003399"/>
              </a:solidFill>
            </a:endParaRPr>
          </a:p>
        </p:txBody>
      </p:sp>
      <p:sp>
        <p:nvSpPr>
          <p:cNvPr id="15" name="TextBox 14"/>
          <p:cNvSpPr txBox="1"/>
          <p:nvPr/>
        </p:nvSpPr>
        <p:spPr>
          <a:xfrm>
            <a:off x="5257800" y="304800"/>
            <a:ext cx="1676400" cy="1569660"/>
          </a:xfrm>
          <a:prstGeom prst="rect">
            <a:avLst/>
          </a:prstGeom>
          <a:noFill/>
        </p:spPr>
        <p:txBody>
          <a:bodyPr wrap="square" rtlCol="0">
            <a:spAutoFit/>
          </a:bodyPr>
          <a:lstStyle/>
          <a:p>
            <a:pPr algn="ctr"/>
            <a:r>
              <a:rPr lang="en-US" sz="9600" b="1" dirty="0" smtClean="0">
                <a:solidFill>
                  <a:srgbClr val="FF6699"/>
                </a:solidFill>
                <a:effectLst>
                  <a:outerShdw blurRad="38100" dist="38100" dir="2700000" algn="tl">
                    <a:srgbClr val="000000">
                      <a:alpha val="43137"/>
                    </a:srgbClr>
                  </a:outerShdw>
                </a:effectLst>
              </a:rPr>
              <a:t>?</a:t>
            </a:r>
            <a:r>
              <a:rPr lang="en-US" sz="9600" dirty="0" smtClean="0">
                <a:solidFill>
                  <a:srgbClr val="FF6699"/>
                </a:solidFill>
              </a:rPr>
              <a:t> </a:t>
            </a:r>
            <a:endParaRPr lang="en-US" sz="9600" dirty="0">
              <a:solidFill>
                <a:srgbClr val="FF6699"/>
              </a:solidFill>
            </a:endParaRPr>
          </a:p>
        </p:txBody>
      </p:sp>
      <p:sp>
        <p:nvSpPr>
          <p:cNvPr id="17" name="TextBox 16"/>
          <p:cNvSpPr txBox="1"/>
          <p:nvPr/>
        </p:nvSpPr>
        <p:spPr>
          <a:xfrm>
            <a:off x="2743200" y="6096000"/>
            <a:ext cx="4572000" cy="461665"/>
          </a:xfrm>
          <a:prstGeom prst="rect">
            <a:avLst/>
          </a:prstGeom>
          <a:noFill/>
        </p:spPr>
        <p:txBody>
          <a:bodyPr wrap="square" rtlCol="0">
            <a:spAutoFit/>
          </a:bodyPr>
          <a:lstStyle/>
          <a:p>
            <a:r>
              <a:rPr lang="en-US" sz="2400" b="1" dirty="0" smtClean="0">
                <a:solidFill>
                  <a:srgbClr val="92A9EA"/>
                </a:solidFill>
                <a:effectLst>
                  <a:outerShdw blurRad="38100" dist="38100" dir="2700000" algn="tl">
                    <a:srgbClr val="000000">
                      <a:alpha val="43137"/>
                    </a:srgbClr>
                  </a:outerShdw>
                </a:effectLst>
              </a:rPr>
              <a:t>cmason@northwarren.org</a:t>
            </a:r>
            <a:endParaRPr lang="en-US" sz="2400" b="1" dirty="0">
              <a:solidFill>
                <a:srgbClr val="92A9EA"/>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subTitle" idx="1"/>
          </p:nvPr>
        </p:nvSpPr>
        <p:spPr>
          <a:xfrm>
            <a:off x="457200" y="3886200"/>
            <a:ext cx="8305800" cy="19812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Autofit/>
          </a:bodyPr>
          <a:lstStyle/>
          <a:p>
            <a:pPr algn="ctr"/>
            <a:r>
              <a:rPr lang="en-US" sz="3200" b="1" dirty="0" smtClean="0">
                <a:solidFill>
                  <a:schemeClr val="tx1"/>
                </a:solidFill>
              </a:rPr>
              <a:t>Technology, in addition to, supplementary sources of content information must be kept in mind by the content area instructor besides. </a:t>
            </a:r>
            <a:endParaRPr lang="en-US" sz="3200" b="1" dirty="0">
              <a:solidFill>
                <a:schemeClr val="tx1"/>
              </a:solidFill>
            </a:endParaRPr>
          </a:p>
        </p:txBody>
      </p:sp>
      <p:sp>
        <p:nvSpPr>
          <p:cNvPr id="3" name="Title 2"/>
          <p:cNvSpPr>
            <a:spLocks noGrp="1"/>
          </p:cNvSpPr>
          <p:nvPr>
            <p:ph type="ctrTitle"/>
          </p:nvPr>
        </p:nvSpPr>
        <p:spPr>
          <a:xfrm>
            <a:off x="228600" y="1524000"/>
            <a:ext cx="8686800" cy="2057400"/>
          </a:xfrm>
        </p:spPr>
        <p:txBody>
          <a:bodyPr>
            <a:normAutofit fontScale="90000"/>
          </a:bodyPr>
          <a:lstStyle/>
          <a:p>
            <a:pPr algn="ctr"/>
            <a:r>
              <a:rPr lang="en-US" sz="3400" dirty="0" smtClean="0"/>
              <a:t>                                                   </a:t>
            </a:r>
            <a:br>
              <a:rPr lang="en-US" sz="3400" dirty="0" smtClean="0"/>
            </a:br>
            <a:r>
              <a:rPr lang="en-US" sz="3400" dirty="0" smtClean="0"/>
              <a:t/>
            </a:r>
            <a:br>
              <a:rPr lang="en-US" sz="3400" dirty="0" smtClean="0"/>
            </a:br>
            <a:r>
              <a:rPr lang="en-US" sz="3400" dirty="0" smtClean="0"/>
              <a:t/>
            </a:r>
            <a:br>
              <a:rPr lang="en-US" sz="3400" dirty="0" smtClean="0"/>
            </a:br>
            <a:r>
              <a:rPr lang="en-US" sz="3400" dirty="0" smtClean="0"/>
              <a:t/>
            </a:r>
            <a:br>
              <a:rPr lang="en-US" sz="3400" dirty="0" smtClean="0"/>
            </a:br>
            <a:r>
              <a:rPr lang="en-US" sz="3400" dirty="0" smtClean="0"/>
              <a:t/>
            </a:r>
            <a:br>
              <a:rPr lang="en-US" sz="3400" dirty="0" smtClean="0"/>
            </a:br>
            <a:r>
              <a:rPr lang="en-US" sz="3400" dirty="0" smtClean="0"/>
              <a:t/>
            </a:r>
            <a:br>
              <a:rPr lang="en-US" sz="3400" dirty="0" smtClean="0"/>
            </a:br>
            <a:r>
              <a:rPr lang="en-US" sz="3400" dirty="0" smtClean="0"/>
              <a:t>                                       </a:t>
            </a:r>
            <a:br>
              <a:rPr lang="en-US" sz="3400" dirty="0" smtClean="0"/>
            </a:br>
            <a:r>
              <a:rPr lang="en-US" sz="3400" dirty="0" smtClean="0"/>
              <a:t/>
            </a:r>
            <a:br>
              <a:rPr lang="en-US" sz="3400" dirty="0" smtClean="0"/>
            </a:br>
            <a:r>
              <a:rPr lang="en-US" sz="3400" dirty="0" smtClean="0"/>
              <a:t/>
            </a:r>
            <a:br>
              <a:rPr lang="en-US" sz="3400" dirty="0" smtClean="0"/>
            </a:br>
            <a:r>
              <a:rPr lang="en-US" sz="3400" dirty="0" smtClean="0"/>
              <a:t/>
            </a:r>
            <a:br>
              <a:rPr lang="en-US" sz="3400" dirty="0" smtClean="0"/>
            </a:br>
            <a:r>
              <a:rPr lang="en-US" sz="3400" dirty="0" smtClean="0"/>
              <a:t>                                        </a:t>
            </a:r>
            <a:r>
              <a:rPr lang="en-US" sz="3400" b="1" dirty="0" smtClean="0"/>
              <a:t>play  a very important part in the development of content literacy. </a:t>
            </a:r>
            <a:br>
              <a:rPr lang="en-US" sz="3400" b="1" dirty="0" smtClean="0"/>
            </a:br>
            <a:r>
              <a:rPr lang="en-US" sz="3400" b="1" dirty="0" smtClean="0"/>
              <a:t>“They must </a:t>
            </a:r>
            <a:r>
              <a:rPr lang="en-US" sz="3400" b="1" dirty="0" smtClean="0">
                <a:ln w="3200">
                  <a:solidFill>
                    <a:schemeClr val="bg1">
                      <a:lumMod val="95000"/>
                      <a:lumOff val="5000"/>
                      <a:alpha val="25000"/>
                    </a:schemeClr>
                  </a:solidFill>
                  <a:prstDash val="solid"/>
                  <a:round/>
                </a:ln>
                <a:solidFill>
                  <a:srgbClr val="7030A0"/>
                </a:solidFill>
              </a:rPr>
              <a:t>model</a:t>
            </a:r>
            <a:r>
              <a:rPr lang="en-US" sz="3400" b="1" dirty="0" smtClean="0">
                <a:ln w="3200">
                  <a:solidFill>
                    <a:schemeClr val="bg1">
                      <a:lumMod val="95000"/>
                      <a:lumOff val="5000"/>
                      <a:alpha val="25000"/>
                    </a:schemeClr>
                  </a:solidFill>
                  <a:prstDash val="solid"/>
                  <a:round/>
                </a:ln>
              </a:rPr>
              <a:t> </a:t>
            </a:r>
            <a:r>
              <a:rPr lang="en-US" sz="3400" b="1" dirty="0" smtClean="0"/>
              <a:t>for and guide students in </a:t>
            </a:r>
            <a:br>
              <a:rPr lang="en-US" sz="3400" b="1" dirty="0" smtClean="0"/>
            </a:br>
            <a:r>
              <a:rPr lang="en-US" sz="3400" b="1" dirty="0" smtClean="0"/>
              <a:t>how to read, write, communicate, and think </a:t>
            </a:r>
            <a:br>
              <a:rPr lang="en-US" sz="3400" b="1" dirty="0" smtClean="0"/>
            </a:br>
            <a:r>
              <a:rPr lang="en-US" sz="3400" b="1" dirty="0" smtClean="0"/>
              <a:t>like a scientist, engineer, philosopher,</a:t>
            </a:r>
            <a:br>
              <a:rPr lang="en-US" sz="3400" b="1" dirty="0" smtClean="0"/>
            </a:br>
            <a:r>
              <a:rPr lang="en-US" sz="3400" b="1" dirty="0" smtClean="0"/>
              <a:t>historian, artist, or mathematician.”</a:t>
            </a:r>
            <a:endParaRPr lang="en-US" sz="3400" b="1" dirty="0"/>
          </a:p>
        </p:txBody>
      </p:sp>
      <p:sp>
        <p:nvSpPr>
          <p:cNvPr id="2" name="Slide Number Placeholder 1"/>
          <p:cNvSpPr>
            <a:spLocks noGrp="1"/>
          </p:cNvSpPr>
          <p:nvPr>
            <p:ph type="sldNum" sz="quarter" idx="11"/>
          </p:nvPr>
        </p:nvSpPr>
        <p:spPr>
          <a:xfrm>
            <a:off x="8534400" y="6096000"/>
            <a:ext cx="609600" cy="457200"/>
          </a:xfrm>
        </p:spPr>
        <p:txBody>
          <a:bodyPr/>
          <a:lstStyle/>
          <a:p>
            <a:fld id="{7F9B5531-5451-42BB-BEC3-D6303F11B30A}" type="slidenum">
              <a:rPr lang="en-US" smtClean="0"/>
              <a:pPr/>
              <a:t>7</a:t>
            </a:fld>
            <a:endParaRPr lang="en-US" dirty="0"/>
          </a:p>
        </p:txBody>
      </p:sp>
      <p:sp>
        <p:nvSpPr>
          <p:cNvPr id="5" name="TextBox 4"/>
          <p:cNvSpPr txBox="1"/>
          <p:nvPr/>
        </p:nvSpPr>
        <p:spPr>
          <a:xfrm rot="178500">
            <a:off x="396747" y="304385"/>
            <a:ext cx="5531108" cy="615553"/>
          </a:xfrm>
          <a:prstGeom prst="rect">
            <a:avLst/>
          </a:prstGeom>
          <a:noFill/>
          <a:effectLst>
            <a:glow rad="139700">
              <a:schemeClr val="accent5">
                <a:satMod val="175000"/>
                <a:alpha val="40000"/>
              </a:schemeClr>
            </a:glow>
          </a:effectLst>
          <a:scene3d>
            <a:camera prst="perspectiveHeroicExtremeRightFacing"/>
            <a:lightRig rig="threePt" dir="t"/>
          </a:scene3d>
          <a:sp3d>
            <a:bevelT prst="relaxedInset"/>
          </a:sp3d>
        </p:spPr>
        <p:txBody>
          <a:bodyPr wrap="square" rtlCol="0">
            <a:spAutoFit/>
          </a:bodyPr>
          <a:lstStyle/>
          <a:p>
            <a:r>
              <a:rPr lang="en-US" sz="3400" b="1" dirty="0" smtClean="0">
                <a:ln>
                  <a:solidFill>
                    <a:schemeClr val="bg1">
                      <a:lumMod val="95000"/>
                      <a:lumOff val="5000"/>
                    </a:schemeClr>
                  </a:solidFill>
                </a:ln>
                <a:solidFill>
                  <a:srgbClr val="9900CC"/>
                </a:solidFill>
                <a:effectLst>
                  <a:outerShdw blurRad="38100" dist="38100" dir="2700000" algn="tl">
                    <a:srgbClr val="000000">
                      <a:alpha val="43137"/>
                    </a:srgbClr>
                  </a:outerShdw>
                </a:effectLst>
              </a:rPr>
              <a:t>Content</a:t>
            </a:r>
            <a:r>
              <a:rPr lang="en-US" sz="3400" b="1" dirty="0" smtClean="0">
                <a:ln>
                  <a:solidFill>
                    <a:schemeClr val="bg1">
                      <a:lumMod val="95000"/>
                      <a:lumOff val="5000"/>
                    </a:schemeClr>
                  </a:solidFill>
                </a:ln>
                <a:solidFill>
                  <a:schemeClr val="accent5">
                    <a:lumMod val="40000"/>
                    <a:lumOff val="60000"/>
                  </a:schemeClr>
                </a:solidFill>
              </a:rPr>
              <a:t>  </a:t>
            </a:r>
            <a:r>
              <a:rPr lang="en-US" sz="3400" b="1" dirty="0" smtClean="0">
                <a:ln>
                  <a:solidFill>
                    <a:schemeClr val="bg1">
                      <a:lumMod val="95000"/>
                      <a:lumOff val="5000"/>
                    </a:schemeClr>
                  </a:solidFill>
                </a:ln>
                <a:solidFill>
                  <a:srgbClr val="9900CC"/>
                </a:solidFill>
                <a:effectLst>
                  <a:outerShdw blurRad="38100" dist="38100" dir="2700000" algn="tl">
                    <a:srgbClr val="000000">
                      <a:alpha val="43137"/>
                    </a:srgbClr>
                  </a:outerShdw>
                </a:effectLst>
              </a:rPr>
              <a:t>area teachers </a:t>
            </a:r>
            <a:endParaRPr lang="en-US" sz="3400" dirty="0">
              <a:ln>
                <a:solidFill>
                  <a:schemeClr val="bg1">
                    <a:lumMod val="95000"/>
                    <a:lumOff val="5000"/>
                  </a:schemeClr>
                </a:solidFill>
              </a:ln>
              <a:solidFill>
                <a:srgbClr val="9900CC"/>
              </a:solidFill>
              <a:effectLst>
                <a:outerShdw blurRad="38100" dist="38100" dir="2700000" algn="tl">
                  <a:srgbClr val="000000">
                    <a:alpha val="43137"/>
                  </a:srgbClr>
                </a:outerShdw>
              </a:effectLst>
            </a:endParaRPr>
          </a:p>
        </p:txBody>
      </p:sp>
      <p:sp>
        <p:nvSpPr>
          <p:cNvPr id="7" name="Rectangle 6"/>
          <p:cNvSpPr/>
          <p:nvPr/>
        </p:nvSpPr>
        <p:spPr>
          <a:xfrm>
            <a:off x="6705600" y="6172200"/>
            <a:ext cx="2034403" cy="369332"/>
          </a:xfrm>
          <a:prstGeom prst="rect">
            <a:avLst/>
          </a:prstGeom>
        </p:spPr>
        <p:txBody>
          <a:bodyPr wrap="none">
            <a:spAutoFit/>
          </a:bodyPr>
          <a:lstStyle/>
          <a:p>
            <a:r>
              <a:rPr lang="en-US" dirty="0" smtClean="0"/>
              <a:t>(</a:t>
            </a:r>
            <a:r>
              <a:rPr lang="en-US" sz="1200" dirty="0" smtClean="0"/>
              <a:t>Swafford and Kallus, 2002)</a:t>
            </a:r>
            <a:endParaRPr lang="en-US" sz="1200" dirty="0"/>
          </a:p>
        </p:txBody>
      </p:sp>
      <p:sp>
        <p:nvSpPr>
          <p:cNvPr id="8" name="Rectangle 7"/>
          <p:cNvSpPr/>
          <p:nvPr/>
        </p:nvSpPr>
        <p:spPr>
          <a:xfrm>
            <a:off x="7391400" y="6400800"/>
            <a:ext cx="1094595" cy="276999"/>
          </a:xfrm>
          <a:prstGeom prst="rect">
            <a:avLst/>
          </a:prstGeom>
        </p:spPr>
        <p:txBody>
          <a:bodyPr wrap="none">
            <a:spAutoFit/>
          </a:bodyPr>
          <a:lstStyle/>
          <a:p>
            <a:r>
              <a:rPr lang="en-US" sz="1200" dirty="0" smtClean="0"/>
              <a:t>(Munt,  2003)</a:t>
            </a:r>
            <a:endParaRPr lang="en-US" sz="1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304800" y="3733800"/>
            <a:ext cx="8534400" cy="2362200"/>
          </a:xfrm>
        </p:spPr>
        <p:txBody>
          <a:bodyPr>
            <a:normAutofit fontScale="92500" lnSpcReduction="20000"/>
          </a:bodyPr>
          <a:lstStyle/>
          <a:p>
            <a:pPr algn="l">
              <a:buFont typeface="Arial" pitchFamily="34" charset="0"/>
              <a:buChar char="•"/>
            </a:pPr>
            <a:r>
              <a:rPr lang="en-US" sz="2000" b="1" dirty="0" smtClean="0">
                <a:solidFill>
                  <a:schemeClr val="tx1"/>
                </a:solidFill>
              </a:rPr>
              <a:t>According to the IRA (The International Reading Association) and the NAEP (The National Assessment of Educational Progress) reading scores have not changed  significantly at all from 1971 to 2000.  </a:t>
            </a:r>
          </a:p>
          <a:p>
            <a:pPr algn="l">
              <a:buFont typeface="Arial" pitchFamily="34" charset="0"/>
              <a:buChar char="•"/>
            </a:pPr>
            <a:r>
              <a:rPr lang="en-US" sz="2000" b="1" dirty="0" smtClean="0">
                <a:solidFill>
                  <a:schemeClr val="tx1"/>
                </a:solidFill>
              </a:rPr>
              <a:t>The NAEP data reports that although most of these students can decode words, there are  grave issues with their ability to make meaning, to analyze, and to infer from content area text.</a:t>
            </a:r>
          </a:p>
          <a:p>
            <a:pPr lvl="6" algn="l">
              <a:buFont typeface="Arial" pitchFamily="34" charset="0"/>
              <a:buChar char="•"/>
            </a:pPr>
            <a:endParaRPr lang="en-US" sz="1400" dirty="0" smtClean="0"/>
          </a:p>
          <a:p>
            <a:pPr algn="r"/>
            <a:r>
              <a:rPr lang="en-US" sz="1200" dirty="0" smtClean="0"/>
              <a:t>(Robb, 2003)</a:t>
            </a:r>
          </a:p>
          <a:p>
            <a:pPr algn="l">
              <a:buFont typeface="Arial" pitchFamily="34" charset="0"/>
              <a:buChar char="•"/>
            </a:pPr>
            <a:endParaRPr lang="en-US" sz="2000" dirty="0" smtClean="0"/>
          </a:p>
          <a:p>
            <a:pPr algn="l">
              <a:buFont typeface="Arial" pitchFamily="34" charset="0"/>
              <a:buChar char="•"/>
            </a:pPr>
            <a:endParaRPr lang="en-US" sz="2000" dirty="0" smtClean="0"/>
          </a:p>
          <a:p>
            <a:pPr algn="l">
              <a:buFont typeface="Arial" pitchFamily="34" charset="0"/>
              <a:buChar char="•"/>
            </a:pPr>
            <a:endParaRPr lang="en-US" sz="2000" dirty="0"/>
          </a:p>
        </p:txBody>
      </p:sp>
      <p:sp>
        <p:nvSpPr>
          <p:cNvPr id="2" name="Slide Number Placeholder 1"/>
          <p:cNvSpPr>
            <a:spLocks noGrp="1"/>
          </p:cNvSpPr>
          <p:nvPr>
            <p:ph type="sldNum" sz="quarter" idx="11"/>
          </p:nvPr>
        </p:nvSpPr>
        <p:spPr>
          <a:xfrm>
            <a:off x="8534400" y="6172200"/>
            <a:ext cx="609600" cy="685800"/>
          </a:xfrm>
        </p:spPr>
        <p:txBody>
          <a:bodyPr/>
          <a:lstStyle/>
          <a:p>
            <a:fld id="{7F9B5531-5451-42BB-BEC3-D6303F11B30A}" type="slidenum">
              <a:rPr lang="en-US" b="1" smtClean="0"/>
              <a:pPr/>
              <a:t>8</a:t>
            </a:fld>
            <a:endParaRPr lang="en-US" b="1" dirty="0"/>
          </a:p>
        </p:txBody>
      </p:sp>
      <p:sp>
        <p:nvSpPr>
          <p:cNvPr id="7" name="Rectangle 6"/>
          <p:cNvSpPr/>
          <p:nvPr/>
        </p:nvSpPr>
        <p:spPr>
          <a:xfrm>
            <a:off x="457200" y="304800"/>
            <a:ext cx="8382000" cy="2308324"/>
          </a:xfrm>
          <a:prstGeom prst="rect">
            <a:avLst/>
          </a:prstGeom>
          <a:effectLst>
            <a:glow rad="139700">
              <a:schemeClr val="tx2">
                <a:lumMod val="75000"/>
                <a:alpha val="40000"/>
              </a:schemeClr>
            </a:glow>
          </a:effectLst>
        </p:spPr>
        <p:txBody>
          <a:bodyPr wrap="square">
            <a:spAutoFit/>
          </a:bodyPr>
          <a:lstStyle/>
          <a:p>
            <a:pPr algn="ctr"/>
            <a:r>
              <a:rPr lang="en-US" sz="4800" b="1" dirty="0" smtClean="0"/>
              <a:t>ONLY </a:t>
            </a:r>
            <a:r>
              <a:rPr lang="en-US" sz="4800" b="1" dirty="0" smtClean="0">
                <a:solidFill>
                  <a:schemeClr val="tx2">
                    <a:lumMod val="75000"/>
                  </a:schemeClr>
                </a:solidFill>
              </a:rPr>
              <a:t>6%</a:t>
            </a:r>
            <a:r>
              <a:rPr lang="en-US" sz="4800" b="1" dirty="0" smtClean="0"/>
              <a:t> OF HIGH SCHOOL STUDENTS ARE </a:t>
            </a:r>
            <a:r>
              <a:rPr lang="en-US" sz="4800" b="1" dirty="0" smtClean="0">
                <a:solidFill>
                  <a:schemeClr val="tx2">
                    <a:lumMod val="75000"/>
                  </a:schemeClr>
                </a:solidFill>
              </a:rPr>
              <a:t>ADVANCED READERS!!!</a:t>
            </a:r>
            <a:endParaRPr lang="en-US" sz="4800" dirty="0">
              <a:solidFill>
                <a:schemeClr val="tx2">
                  <a:lumMod val="75000"/>
                </a:schemeClr>
              </a:solidFill>
            </a:endParaRPr>
          </a:p>
        </p:txBody>
      </p:sp>
      <p:sp>
        <p:nvSpPr>
          <p:cNvPr id="8" name="Rectangle 7"/>
          <p:cNvSpPr/>
          <p:nvPr/>
        </p:nvSpPr>
        <p:spPr>
          <a:xfrm>
            <a:off x="381000" y="2590800"/>
            <a:ext cx="8382000" cy="830997"/>
          </a:xfrm>
          <a:prstGeom prst="rect">
            <a:avLst/>
          </a:prstGeom>
        </p:spPr>
        <p:txBody>
          <a:bodyPr wrap="square">
            <a:spAutoFit/>
          </a:bodyPr>
          <a:lstStyle/>
          <a:p>
            <a:pPr algn="ctr"/>
            <a:r>
              <a:rPr lang="en-US" sz="2400" b="1" dirty="0" smtClean="0">
                <a:latin typeface="+mj-lt"/>
              </a:rPr>
              <a:t>Adolescent illiteracy has become a nationwide epidemic that must be addressed by </a:t>
            </a:r>
            <a:r>
              <a:rPr lang="en-US" sz="2400" b="1" dirty="0" smtClean="0">
                <a:solidFill>
                  <a:schemeClr val="tx2">
                    <a:lumMod val="75000"/>
                  </a:schemeClr>
                </a:solidFill>
                <a:latin typeface="+mj-lt"/>
              </a:rPr>
              <a:t>ALL</a:t>
            </a:r>
            <a:r>
              <a:rPr lang="en-US" sz="2400" b="1" dirty="0" smtClean="0">
                <a:latin typeface="+mj-lt"/>
              </a:rPr>
              <a:t> content area teachers</a:t>
            </a:r>
            <a:endParaRPr lang="en-US" sz="2400" dirty="0">
              <a:latin typeface="+mj-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9B5531-5451-42BB-BEC3-D6303F11B30A}" type="slidenum">
              <a:rPr lang="en-US" smtClean="0"/>
              <a:pPr/>
              <a:t>9</a:t>
            </a:fld>
            <a:endParaRPr lang="en-US" dirty="0"/>
          </a:p>
        </p:txBody>
      </p:sp>
      <p:sp>
        <p:nvSpPr>
          <p:cNvPr id="5" name="Rectangle 4"/>
          <p:cNvSpPr/>
          <p:nvPr/>
        </p:nvSpPr>
        <p:spPr>
          <a:xfrm rot="305767">
            <a:off x="-2812887" y="567583"/>
            <a:ext cx="12964450" cy="4154984"/>
          </a:xfrm>
          <a:prstGeom prst="rect">
            <a:avLst/>
          </a:prstGeom>
          <a:noFill/>
          <a:ln>
            <a:noFill/>
          </a:ln>
          <a:effectLst/>
          <a:scene3d>
            <a:camera prst="perspectiveContrastingRightFacing"/>
            <a:lightRig rig="threePt" dir="t"/>
          </a:scene3d>
        </p:spPr>
        <p:txBody>
          <a:bodyPr wrap="square" lIns="91440" tIns="45720" rIns="91440" bIns="45720">
            <a:spAutoFit/>
            <a:sp3d extrusionH="57150">
              <a:bevelT w="38100" h="38100"/>
            </a:sp3d>
          </a:bodyPr>
          <a:lstStyle/>
          <a:p>
            <a:pPr algn="ctr"/>
            <a:r>
              <a:rPr lang="en-US" sz="6600" b="1" cap="all" spc="0" dirty="0" smtClean="0">
                <a:ln w="9000" cmpd="sng">
                  <a:solidFill>
                    <a:schemeClr val="accent4">
                      <a:shade val="50000"/>
                      <a:satMod val="120000"/>
                    </a:schemeClr>
                  </a:solidFill>
                  <a:prstDash val="solid"/>
                </a:ln>
                <a:effectLst>
                  <a:reflection blurRad="12700" stA="28000" endPos="45000" dist="1000" dir="5400000" sy="-100000" algn="bl" rotWithShape="0"/>
                </a:effectLst>
              </a:rPr>
              <a:t>WE NEED TO </a:t>
            </a:r>
          </a:p>
          <a:p>
            <a:pPr algn="ctr"/>
            <a:r>
              <a:rPr lang="en-US" sz="6600" b="1" cap="all" spc="0" dirty="0" smtClean="0">
                <a:ln w="9000" cmpd="sng">
                  <a:solidFill>
                    <a:schemeClr val="accent4">
                      <a:shade val="50000"/>
                      <a:satMod val="120000"/>
                    </a:schemeClr>
                  </a:solidFill>
                  <a:prstDash val="solid"/>
                </a:ln>
                <a:effectLst>
                  <a:reflection blurRad="12700" stA="28000" endPos="45000" dist="1000" dir="5400000" sy="-100000" algn="bl" rotWithShape="0"/>
                </a:effectLst>
              </a:rPr>
              <a:t>RE-EXAMINE OUR INSTRUCTIONAL </a:t>
            </a:r>
          </a:p>
          <a:p>
            <a:pPr algn="ctr"/>
            <a:r>
              <a:rPr lang="en-US" sz="6600" b="1" cap="all" spc="0" dirty="0" smtClean="0">
                <a:ln w="9000" cmpd="sng">
                  <a:solidFill>
                    <a:schemeClr val="accent4">
                      <a:shade val="50000"/>
                      <a:satMod val="120000"/>
                    </a:schemeClr>
                  </a:solidFill>
                  <a:prstDash val="solid"/>
                </a:ln>
                <a:effectLst>
                  <a:reflection blurRad="12700" stA="28000" endPos="45000" dist="1000" dir="5400000" sy="-100000" algn="bl" rotWithShape="0"/>
                </a:effectLst>
              </a:rPr>
              <a:t>PRACTICES</a:t>
            </a:r>
            <a:endParaRPr lang="en-US" sz="6600" b="1" cap="all" spc="0" dirty="0">
              <a:ln w="9000" cmpd="sng">
                <a:solidFill>
                  <a:schemeClr val="accent4">
                    <a:shade val="50000"/>
                    <a:satMod val="120000"/>
                  </a:schemeClr>
                </a:solidFill>
                <a:prstDash val="solid"/>
              </a:ln>
              <a:effectLst>
                <a:reflection blurRad="12700" stA="28000" endPos="45000" dist="1000" dir="5400000" sy="-100000" algn="bl" rotWithShape="0"/>
              </a:effectLst>
            </a:endParaRPr>
          </a:p>
        </p:txBody>
      </p:sp>
      <p:pic>
        <p:nvPicPr>
          <p:cNvPr id="48129" name="Picture 1" descr="C:\Users\cmason\AppData\Local\Microsoft\Windows\Temporary Internet Files\Content.IE5\9KJOH1XQ\MC900055154[1].wmf"/>
          <p:cNvPicPr>
            <a:picLocks noChangeAspect="1" noChangeArrowheads="1"/>
          </p:cNvPicPr>
          <p:nvPr/>
        </p:nvPicPr>
        <p:blipFill>
          <a:blip r:embed="rId2" cstate="print"/>
          <a:srcRect/>
          <a:stretch>
            <a:fillRect/>
          </a:stretch>
        </p:blipFill>
        <p:spPr bwMode="auto">
          <a:xfrm rot="21391580">
            <a:off x="5774943" y="3449388"/>
            <a:ext cx="3280212" cy="303215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3401</TotalTime>
  <Words>4300</Words>
  <Application>Microsoft Office PowerPoint</Application>
  <PresentationFormat>On-screen Show (4:3)</PresentationFormat>
  <Paragraphs>605</Paragraphs>
  <Slides>64</Slides>
  <Notes>2</Notes>
  <HiddenSlides>0</HiddenSlides>
  <MMClips>3</MMClips>
  <ScaleCrop>false</ScaleCrop>
  <HeadingPairs>
    <vt:vector size="8" baseType="variant">
      <vt:variant>
        <vt:lpstr>Theme</vt:lpstr>
      </vt:variant>
      <vt:variant>
        <vt:i4>1</vt:i4>
      </vt:variant>
      <vt:variant>
        <vt:lpstr>Links</vt:lpstr>
      </vt:variant>
      <vt:variant>
        <vt:i4>1</vt:i4>
      </vt:variant>
      <vt:variant>
        <vt:lpstr>Embedded OLE Servers</vt:lpstr>
      </vt:variant>
      <vt:variant>
        <vt:i4>2</vt:i4>
      </vt:variant>
      <vt:variant>
        <vt:lpstr>Slide Titles</vt:lpstr>
      </vt:variant>
      <vt:variant>
        <vt:i4>64</vt:i4>
      </vt:variant>
    </vt:vector>
  </HeadingPairs>
  <TitlesOfParts>
    <vt:vector size="68" baseType="lpstr">
      <vt:lpstr>Paper</vt:lpstr>
      <vt:lpstr>\\nwarrenfs1\staff\cmason\nwarrenfs1\staff\cmason\nwarrenfs1\staff\cmason\nwarrenfs1\staff\cmason\nwarrenfs1\staff\cmason\nwarrenfs1\staff\cmason\Users\cmason\Desktop\Documents\coaching\Thick Questions.pdf</vt:lpstr>
      <vt:lpstr>Document</vt:lpstr>
      <vt:lpstr>Acrobat Document</vt:lpstr>
      <vt:lpstr>Slide 1</vt:lpstr>
      <vt:lpstr>Reading and writing strategies for content areas</vt:lpstr>
      <vt:lpstr>Slide 3</vt:lpstr>
      <vt:lpstr>Example of quick write w/additional lines</vt:lpstr>
      <vt:lpstr>What is Content Area Literacy?</vt:lpstr>
      <vt:lpstr>Slide 6</vt:lpstr>
      <vt:lpstr>                                                                                                                                            play  a very important part in the development of content literacy.  “They must model for and guide students in  how to read, write, communicate, and think  like a scientist, engineer, philosopher, historian, artist, or mathematician.”</vt:lpstr>
      <vt:lpstr>Slide 8</vt:lpstr>
      <vt:lpstr>Slide 9</vt:lpstr>
      <vt:lpstr>What makes  all types of content area  text  so difficult to read?</vt:lpstr>
      <vt:lpstr>     When students work with graphic organizers that mirror a specific type of text pattern, they are given a structure that will help them figure out the pieces of the text puzzle! .</vt:lpstr>
      <vt:lpstr>GRAPHIC ORGANIZERS  and Other Strategies for Unlocking Content Area Text:</vt:lpstr>
      <vt:lpstr>Slide 13</vt:lpstr>
      <vt:lpstr>Slide 14</vt:lpstr>
      <vt:lpstr>Slide 15</vt:lpstr>
      <vt:lpstr>SEMANTIC QUESTION MAP</vt:lpstr>
      <vt:lpstr>Slide 17</vt:lpstr>
      <vt:lpstr>GRS SUMMARY</vt:lpstr>
      <vt:lpstr>Slide 19</vt:lpstr>
      <vt:lpstr>Slide 20</vt:lpstr>
      <vt:lpstr>Slide 21</vt:lpstr>
      <vt:lpstr>W.H.E.R.E.T.O.  For Semantic Mapping</vt:lpstr>
      <vt:lpstr>Slide 23</vt:lpstr>
      <vt:lpstr>Slide 24</vt:lpstr>
      <vt:lpstr>Slide 25</vt:lpstr>
      <vt:lpstr>Slide 26</vt:lpstr>
      <vt:lpstr>Slide 27</vt:lpstr>
      <vt:lpstr>Slide 28</vt:lpstr>
      <vt:lpstr>Slide 29</vt:lpstr>
      <vt:lpstr>Slide 30</vt:lpstr>
      <vt:lpstr>QuIPs: Questions into Paragraphs</vt:lpstr>
      <vt:lpstr>Slide 32</vt:lpstr>
      <vt:lpstr>Slide 33</vt:lpstr>
      <vt:lpstr>Slide 34</vt:lpstr>
      <vt:lpstr>Slide 35</vt:lpstr>
      <vt:lpstr>With your content area peers, please brainstorm a topic from your discipline and write two thick questions that can be researched about it.</vt:lpstr>
      <vt:lpstr>Slide 37</vt:lpstr>
      <vt:lpstr>Slide 38</vt:lpstr>
      <vt:lpstr>Slide 39</vt:lpstr>
      <vt:lpstr>Slide 40</vt:lpstr>
      <vt:lpstr>Slide 41</vt:lpstr>
      <vt:lpstr>Slide 42</vt:lpstr>
      <vt:lpstr>Slide 43</vt:lpstr>
      <vt:lpstr>Incorporate poetry or song lyrics that relate to the word/topic before introducing the CD.  This will allow your students to utilize the map as a reflection of their understanding. </vt:lpstr>
      <vt:lpstr>Slide 45</vt:lpstr>
      <vt:lpstr>Slide 46</vt:lpstr>
      <vt:lpstr>Slide 47</vt:lpstr>
      <vt:lpstr>Slide 48</vt:lpstr>
      <vt:lpstr>From the Concept of Definition Map and the song Lyrics from “Ironic”, they can write a structured paragraph either analyzing the lyrics of the song, or assessing a poem or reading to show familiarity of the literary term.</vt:lpstr>
      <vt:lpstr>Concept of Definition Map:  You try it </vt:lpstr>
      <vt:lpstr>SQR3</vt:lpstr>
      <vt:lpstr>Slide 52</vt:lpstr>
      <vt:lpstr>QUESTION  </vt:lpstr>
      <vt:lpstr>READ</vt:lpstr>
      <vt:lpstr>Slide 55</vt:lpstr>
      <vt:lpstr>Slide 56</vt:lpstr>
      <vt:lpstr>Slide 57</vt:lpstr>
      <vt:lpstr>Slide 58</vt:lpstr>
      <vt:lpstr>Students use the headings, bold faced-words, and graphic aids found in each section of their textbooks and learn to turn them into thought-provoking questions. These same questions will then be answered by the students themselves as they are reading the text.      </vt:lpstr>
      <vt:lpstr>Slide 60</vt:lpstr>
      <vt:lpstr>Slide 61</vt:lpstr>
      <vt:lpstr>Slide 62</vt:lpstr>
      <vt:lpstr>Slide 63</vt:lpstr>
      <vt:lpstr>Slide 64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cmason</dc:creator>
  <cp:lastModifiedBy>cmason</cp:lastModifiedBy>
  <cp:revision>373</cp:revision>
  <dcterms:created xsi:type="dcterms:W3CDTF">2011-06-27T13:02:34Z</dcterms:created>
  <dcterms:modified xsi:type="dcterms:W3CDTF">2011-08-01T03:01:14Z</dcterms:modified>
</cp:coreProperties>
</file>